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7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8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9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0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11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2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.xml" ContentType="application/vnd.openxmlformats-officedocument.presentationml.notesSlide+xml"/>
  <Override PartName="/ppt/tags/tag46.xml" ContentType="application/vnd.openxmlformats-officedocument.presentationml.tags+xml"/>
  <Override PartName="/ppt/notesSlides/notesSlide4.xml" ContentType="application/vnd.openxmlformats-officedocument.presentationml.notesSlide+xml"/>
  <Override PartName="/ppt/tags/tag47.xml" ContentType="application/vnd.openxmlformats-officedocument.presentationml.tags+xml"/>
  <Override PartName="/ppt/notesSlides/notesSlide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6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7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8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9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0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1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12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13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notesSlides/notesSlide14.xml" ContentType="application/vnd.openxmlformats-officedocument.presentationml.notesSlide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notesSlides/notesSlide15.xml" ContentType="application/vnd.openxmlformats-officedocument.presentationml.notesSlide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16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17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18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notesSlides/notesSlide19.xml" ContentType="application/vnd.openxmlformats-officedocument.presentationml.notesSlide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20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21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notesSlides/notesSlide22.xml" ContentType="application/vnd.openxmlformats-officedocument.presentationml.notesSlide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notesSlides/notesSlide23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24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notesSlides/notesSlide25.xml" ContentType="application/vnd.openxmlformats-officedocument.presentationml.notesSlide+xml"/>
  <Override PartName="/ppt/tags/tag38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  <p:sldMasterId id="2147483704" r:id="rId3"/>
    <p:sldMasterId id="2147483722" r:id="rId4"/>
    <p:sldMasterId id="2147483740" r:id="rId5"/>
    <p:sldMasterId id="2147483758" r:id="rId6"/>
    <p:sldMasterId id="2147483776" r:id="rId7"/>
    <p:sldMasterId id="2147483794" r:id="rId8"/>
    <p:sldMasterId id="2147483812" r:id="rId9"/>
    <p:sldMasterId id="2147483830" r:id="rId10"/>
    <p:sldMasterId id="2147483848" r:id="rId11"/>
    <p:sldMasterId id="2147483866" r:id="rId12"/>
    <p:sldMasterId id="2147483884" r:id="rId13"/>
  </p:sldMasterIdLst>
  <p:notesMasterIdLst>
    <p:notesMasterId r:id="rId48"/>
  </p:notesMasterIdLst>
  <p:handoutMasterIdLst>
    <p:handoutMasterId r:id="rId49"/>
  </p:handoutMasterIdLst>
  <p:sldIdLst>
    <p:sldId id="1815" r:id="rId14"/>
    <p:sldId id="262" r:id="rId15"/>
    <p:sldId id="1746" r:id="rId16"/>
    <p:sldId id="1780" r:id="rId17"/>
    <p:sldId id="1836" r:id="rId18"/>
    <p:sldId id="1833" r:id="rId19"/>
    <p:sldId id="1846" r:id="rId20"/>
    <p:sldId id="1829" r:id="rId21"/>
    <p:sldId id="1842" r:id="rId22"/>
    <p:sldId id="1817" r:id="rId23"/>
    <p:sldId id="1839" r:id="rId24"/>
    <p:sldId id="1831" r:id="rId25"/>
    <p:sldId id="1827" r:id="rId26"/>
    <p:sldId id="1843" r:id="rId27"/>
    <p:sldId id="1841" r:id="rId28"/>
    <p:sldId id="1844" r:id="rId29"/>
    <p:sldId id="1845" r:id="rId30"/>
    <p:sldId id="1854" r:id="rId31"/>
    <p:sldId id="1847" r:id="rId32"/>
    <p:sldId id="1824" r:id="rId33"/>
    <p:sldId id="1832" r:id="rId34"/>
    <p:sldId id="1838" r:id="rId35"/>
    <p:sldId id="1825" r:id="rId36"/>
    <p:sldId id="1826" r:id="rId37"/>
    <p:sldId id="1820" r:id="rId38"/>
    <p:sldId id="1848" r:id="rId39"/>
    <p:sldId id="1819" r:id="rId40"/>
    <p:sldId id="1818" r:id="rId41"/>
    <p:sldId id="1849" r:id="rId42"/>
    <p:sldId id="1730" r:id="rId43"/>
    <p:sldId id="1850" r:id="rId44"/>
    <p:sldId id="1851" r:id="rId45"/>
    <p:sldId id="1852" r:id="rId46"/>
    <p:sldId id="1853" r:id="rId47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entury Gothic" panose="020B0502020202020204" pitchFamily="34" charset="0"/>
      <p:regular r:id="rId54"/>
      <p:bold r:id="rId55"/>
      <p:italic r:id="rId56"/>
      <p:boldItalic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  <p:embeddedFont>
      <p:font typeface="Segoe UI Light" panose="020B0502040204020203" pitchFamily="34" charset="0"/>
      <p:regular r:id="rId62"/>
      <p:italic r:id="rId63"/>
    </p:embeddedFont>
    <p:embeddedFont>
      <p:font typeface="等线" panose="02010600030101010101" pitchFamily="2" charset="-122"/>
      <p:regular r:id="rId64"/>
      <p:bold r:id="rId65"/>
    </p:embeddedFont>
    <p:embeddedFont>
      <p:font typeface="华文楷体" panose="02010600040101010101" pitchFamily="2" charset="-122"/>
      <p:regular r:id="rId66"/>
    </p:embeddedFont>
    <p:embeddedFont>
      <p:font typeface="楷体" panose="02010609060101010101" pitchFamily="49" charset="-122"/>
      <p:regular r:id="rId67"/>
    </p:embeddedFont>
    <p:embeddedFont>
      <p:font typeface="微软雅黑" panose="020B0503020204020204" pitchFamily="34" charset="-122"/>
      <p:regular r:id="rId68"/>
      <p:bold r:id="rId69"/>
    </p:embeddedFont>
  </p:embeddedFontLst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1815"/>
          </p14:sldIdLst>
        </p14:section>
        <p14:section name="项目背景与目标" id="{EB11151C-0E14-47B0-8218-1431BF894351}">
          <p14:sldIdLst>
            <p14:sldId id="262"/>
            <p14:sldId id="1746"/>
            <p14:sldId id="1780"/>
            <p14:sldId id="1836"/>
            <p14:sldId id="1833"/>
          </p14:sldIdLst>
        </p14:section>
        <p14:section name="项目架构与方案" id="{2873F15B-A369-43B4-BB31-B325B777B868}">
          <p14:sldIdLst>
            <p14:sldId id="1846"/>
            <p14:sldId id="1829"/>
            <p14:sldId id="1842"/>
            <p14:sldId id="1817"/>
            <p14:sldId id="1839"/>
            <p14:sldId id="1831"/>
            <p14:sldId id="1827"/>
            <p14:sldId id="1843"/>
            <p14:sldId id="1841"/>
            <p14:sldId id="1844"/>
            <p14:sldId id="1845"/>
            <p14:sldId id="1854"/>
          </p14:sldIdLst>
        </p14:section>
        <p14:section name="硬件原理与实现" id="{0246C58F-2402-4D51-910D-29F7929CC6DE}">
          <p14:sldIdLst>
            <p14:sldId id="1847"/>
            <p14:sldId id="1824"/>
            <p14:sldId id="1832"/>
            <p14:sldId id="1838"/>
            <p14:sldId id="1825"/>
            <p14:sldId id="1826"/>
            <p14:sldId id="1820"/>
          </p14:sldIdLst>
        </p14:section>
        <p14:section name="前端设计与美化" id="{D207A896-4359-432F-B62B-DE914ADFD416}">
          <p14:sldIdLst>
            <p14:sldId id="1848"/>
            <p14:sldId id="1819"/>
            <p14:sldId id="1818"/>
          </p14:sldIdLst>
        </p14:section>
        <p14:section name="项目发展与展望" id="{843E591D-6EE2-4691-951C-C0C689F22170}">
          <p14:sldIdLst>
            <p14:sldId id="1849"/>
            <p14:sldId id="1730"/>
          </p14:sldIdLst>
        </p14:section>
        <p14:section name="现场演示与致谢" id="{2C836801-B836-4555-9BC7-C48484DF1176}">
          <p14:sldIdLst>
            <p14:sldId id="1850"/>
            <p14:sldId id="1851"/>
            <p14:sldId id="1852"/>
            <p14:sldId id="1853"/>
          </p14:sldIdLst>
        </p14:section>
      </p14:sectionLst>
    </p:ext>
    <p:ext uri="{EFAFB233-063F-42B5-8137-9DF3F51BA10A}">
      <p15:sldGuideLst xmlns:p15="http://schemas.microsoft.com/office/powerpoint/2012/main">
        <p15:guide id="4" pos="3821" userDrawn="1">
          <p15:clr>
            <a:srgbClr val="A4A3A4"/>
          </p15:clr>
        </p15:guide>
        <p15:guide id="5" orient="horz" pos="1021" userDrawn="1">
          <p15:clr>
            <a:srgbClr val="A4A3A4"/>
          </p15:clr>
        </p15:guide>
        <p15:guide id="6" orient="horz" pos="1490" userDrawn="1">
          <p15:clr>
            <a:srgbClr val="A4A3A4"/>
          </p15:clr>
        </p15:guide>
        <p15:guide id="7" orient="horz" pos="3128" userDrawn="1">
          <p15:clr>
            <a:srgbClr val="A4A3A4"/>
          </p15:clr>
        </p15:guide>
        <p15:guide id="8" pos="2166" userDrawn="1">
          <p15:clr>
            <a:srgbClr val="A4A3A4"/>
          </p15:clr>
        </p15:guide>
        <p15:guide id="9" pos="4199" userDrawn="1">
          <p15:clr>
            <a:srgbClr val="A4A3A4"/>
          </p15:clr>
        </p15:guide>
        <p15:guide id="10" pos="5992" userDrawn="1">
          <p15:clr>
            <a:srgbClr val="A4A3A4"/>
          </p15:clr>
        </p15:guide>
        <p15:guide id="11" pos="5220" userDrawn="1">
          <p15:clr>
            <a:srgbClr val="A4A3A4"/>
          </p15:clr>
        </p15:guide>
        <p15:guide id="12" pos="2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851"/>
    <a:srgbClr val="262626"/>
    <a:srgbClr val="CBCBCB"/>
    <a:srgbClr val="FFFFFF"/>
    <a:srgbClr val="DD656B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67853" autoAdjust="0"/>
  </p:normalViewPr>
  <p:slideViewPr>
    <p:cSldViewPr snapToGrid="0" showGuides="1">
      <p:cViewPr varScale="1">
        <p:scale>
          <a:sx n="63" d="100"/>
          <a:sy n="63" d="100"/>
        </p:scale>
        <p:origin x="1140" y="64"/>
      </p:cViewPr>
      <p:guideLst>
        <p:guide pos="3821"/>
        <p:guide orient="horz" pos="1021"/>
        <p:guide orient="horz" pos="1490"/>
        <p:guide orient="horz" pos="3128"/>
        <p:guide pos="2166"/>
        <p:guide pos="4199"/>
        <p:guide pos="5992"/>
        <p:guide pos="5220"/>
        <p:guide pos="2284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2.fntdata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2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23.5.14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23.5.14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968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431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274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621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</a:t>
            </a:r>
            <a:r>
              <a:rPr lang="en-US" altLang="zh-CN" dirty="0"/>
              <a:t>HoloLens</a:t>
            </a:r>
            <a:r>
              <a:rPr lang="zh-CN" altLang="en-US" dirty="0"/>
              <a:t>端计算性能有限，利用</a:t>
            </a:r>
            <a:r>
              <a:rPr lang="en-US" altLang="zh-CN" dirty="0"/>
              <a:t>HoloLens</a:t>
            </a:r>
            <a:r>
              <a:rPr lang="zh-CN" altLang="en-US" dirty="0"/>
              <a:t>难以实现大运算量的算法。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62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</a:t>
            </a:r>
            <a:r>
              <a:rPr lang="en-US" altLang="zh-CN" dirty="0"/>
              <a:t>HoloLens</a:t>
            </a:r>
            <a:r>
              <a:rPr lang="zh-CN" altLang="en-US" dirty="0"/>
              <a:t>端计算性能有限，利用</a:t>
            </a:r>
            <a:r>
              <a:rPr lang="en-US" altLang="zh-CN" dirty="0"/>
              <a:t>HoloLens</a:t>
            </a:r>
            <a:r>
              <a:rPr lang="zh-CN" altLang="en-US" dirty="0"/>
              <a:t>难以实现大运算量的算法。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OTA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编程是超低功耗软件定义无线电节点的重要功能，它允许节点摆脱有线接口和有线网络的限制。这对于实现大规模广域测试平台的目标至关重要。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LoRa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是一种理想的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OTA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通信协议，因为它具有长距离、低功耗和抗干扰的优点，适用于超低功耗软件定义无线电节点。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LoRa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的物理层是固定的，但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MAC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层是开放的。在项目中，我们为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LoRa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设计了一个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MAC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层协议，并部署到了硬件平台。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QT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</a:t>
            </a:r>
            <a:r>
              <a:rPr lang="en-US" altLang="zh-CN" dirty="0"/>
              <a:t>HoloLens</a:t>
            </a:r>
            <a:r>
              <a:rPr lang="zh-CN" altLang="en-US" dirty="0"/>
              <a:t>端计算性能有限，利用</a:t>
            </a:r>
            <a:r>
              <a:rPr lang="en-US" altLang="zh-CN" dirty="0"/>
              <a:t>HoloLens</a:t>
            </a:r>
            <a:r>
              <a:rPr lang="zh-CN" altLang="en-US" dirty="0"/>
              <a:t>难以实现大运算量的算法。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</a:t>
            </a:r>
            <a:r>
              <a:rPr lang="en-US" altLang="zh-CN" dirty="0"/>
              <a:t>HoloLens</a:t>
            </a:r>
            <a:r>
              <a:rPr lang="zh-CN" altLang="en-US" dirty="0"/>
              <a:t>端计算性能有限，利用</a:t>
            </a:r>
            <a:r>
              <a:rPr lang="en-US" altLang="zh-CN" dirty="0"/>
              <a:t>HoloLens</a:t>
            </a:r>
            <a:r>
              <a:rPr lang="zh-CN" altLang="en-US" dirty="0"/>
              <a:t>难以实现大运算量的算法。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555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在前端实现的过程中，首先，我们增加了选择发送对象的功能。将发射对象命名为四位的二进制编号，在</a:t>
            </a:r>
            <a:r>
              <a:rPr lang="en-US" altLang="zh-CN" dirty="0"/>
              <a:t>QT</a:t>
            </a:r>
            <a:r>
              <a:rPr lang="zh-CN" altLang="en-US" dirty="0"/>
              <a:t>代码中增加了选择用户的</a:t>
            </a:r>
            <a:r>
              <a:rPr lang="en-US" altLang="zh-CN" dirty="0"/>
              <a:t>clients</a:t>
            </a:r>
            <a:r>
              <a:rPr lang="zh-CN" altLang="en-US" dirty="0"/>
              <a:t>界面，以此实现该功能。其次，增加了广播，休眠的状态界面以实现相关要求。然后在发射机向接收机发送的</a:t>
            </a:r>
            <a:r>
              <a:rPr lang="en-US" altLang="zh-CN" dirty="0"/>
              <a:t>senddata</a:t>
            </a:r>
            <a:r>
              <a:rPr lang="zh-CN" altLang="en-US" dirty="0"/>
              <a:t>信号这方面，我们在前端部署也同样进行调整。修改为</a:t>
            </a:r>
            <a:r>
              <a:rPr lang="en-US" altLang="zh-CN" dirty="0"/>
              <a:t>TagID+Type+</a:t>
            </a:r>
            <a:r>
              <a:rPr lang="zh-CN" altLang="en-US" dirty="0"/>
              <a:t>状态</a:t>
            </a:r>
            <a:r>
              <a:rPr lang="en-US" altLang="zh-CN" dirty="0"/>
              <a:t>+signal</a:t>
            </a:r>
            <a:r>
              <a:rPr lang="zh-CN" altLang="en-US" dirty="0"/>
              <a:t>的方式。</a:t>
            </a:r>
            <a:r>
              <a:rPr lang="en-US" altLang="zh-CN" dirty="0"/>
              <a:t>TagID</a:t>
            </a:r>
            <a:r>
              <a:rPr lang="zh-CN" altLang="en-US" dirty="0"/>
              <a:t>为接收机编号，</a:t>
            </a:r>
            <a:r>
              <a:rPr lang="en-US" altLang="zh-CN" dirty="0"/>
              <a:t>Type</a:t>
            </a:r>
            <a:r>
              <a:rPr lang="zh-CN" altLang="en-US" dirty="0"/>
              <a:t>为状态，分广播</a:t>
            </a:r>
            <a:r>
              <a:rPr lang="en-US" altLang="zh-CN" dirty="0"/>
              <a:t>(00)</a:t>
            </a:r>
            <a:r>
              <a:rPr lang="zh-CN" altLang="en-US" dirty="0"/>
              <a:t>和休眠</a:t>
            </a:r>
            <a:r>
              <a:rPr lang="en-US" altLang="zh-CN" dirty="0"/>
              <a:t>(01</a:t>
            </a:r>
            <a:r>
              <a:rPr lang="zh-CN" altLang="en-US" dirty="0"/>
              <a:t>）两种，</a:t>
            </a:r>
            <a:r>
              <a:rPr lang="en-US" altLang="zh-CN" dirty="0"/>
              <a:t>00</a:t>
            </a:r>
            <a:r>
              <a:rPr lang="zh-CN" altLang="en-US" dirty="0"/>
              <a:t>是为了补足</a:t>
            </a:r>
            <a:r>
              <a:rPr lang="en-US" altLang="zh-CN" dirty="0"/>
              <a:t>8</a:t>
            </a:r>
            <a:r>
              <a:rPr lang="zh-CN" altLang="en-US" dirty="0"/>
              <a:t>位。如此，例如在休眠状态下，向二号接收机发送</a:t>
            </a:r>
            <a:r>
              <a:rPr lang="en-US" altLang="zh-CN" dirty="0"/>
              <a:t>domain6</a:t>
            </a:r>
            <a:r>
              <a:rPr lang="zh-CN" altLang="en-US" dirty="0"/>
              <a:t>对应的信号则为：0010 01 00 +</a:t>
            </a:r>
            <a:r>
              <a:rPr lang="en-US" altLang="zh-CN" dirty="0"/>
              <a:t>domain6</a:t>
            </a:r>
            <a:r>
              <a:rPr lang="zh-CN" altLang="en-US" dirty="0"/>
              <a:t>信号。最后，我们在</a:t>
            </a:r>
            <a:r>
              <a:rPr lang="en-US" altLang="zh-CN" dirty="0"/>
              <a:t>QT</a:t>
            </a:r>
            <a:r>
              <a:rPr lang="zh-CN" altLang="en-US" dirty="0"/>
              <a:t>上编写了</a:t>
            </a:r>
            <a:r>
              <a:rPr lang="en-US" altLang="zh-CN" dirty="0"/>
              <a:t>qss</a:t>
            </a:r>
            <a:r>
              <a:rPr lang="zh-CN" altLang="en-US" dirty="0"/>
              <a:t>文件对前端界面进行了美化，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296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我们所做的是属于</a:t>
            </a:r>
            <a:r>
              <a:rPr lang="en-US" altLang="zh-CN">
                <a:sym typeface="+mn-ea"/>
              </a:rPr>
              <a:t>lora</a:t>
            </a:r>
            <a:r>
              <a:rPr lang="zh-CN" altLang="en-US">
                <a:sym typeface="+mn-ea"/>
              </a:rPr>
              <a:t>（Long Range Radio）即远距离无线电的协议中属于链路层的内容，在现有的国内企业中，完整实现的其实只有物理层的相关内容，而本项目以及进一步研究的目的则是完善链路层的内容。建立真正打通应用层和物理层基础。希望不久的将来可以实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我们今天要介绍的就是这些，谢谢大家！接下来还请各位老师通过一个视频来了解一下我们项目的主要成果。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97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首先我们是利用一块</a:t>
            </a:r>
            <a:r>
              <a:rPr lang="en-US" altLang="zh-CN" dirty="0"/>
              <a:t>MCU</a:t>
            </a:r>
            <a:r>
              <a:rPr lang="zh-CN" altLang="en-US" dirty="0"/>
              <a:t>控制</a:t>
            </a:r>
            <a:r>
              <a:rPr lang="en-US" altLang="zh-CN" dirty="0"/>
              <a:t>LoRa</a:t>
            </a:r>
            <a:r>
              <a:rPr lang="zh-CN" altLang="en-US" dirty="0"/>
              <a:t>作为它的</a:t>
            </a:r>
            <a:r>
              <a:rPr lang="en-US" altLang="zh-CN" dirty="0"/>
              <a:t>OTA</a:t>
            </a:r>
            <a:r>
              <a:rPr lang="zh-CN" altLang="en-US" dirty="0"/>
              <a:t>的协议</a:t>
            </a:r>
          </a:p>
          <a:p>
            <a:r>
              <a:rPr lang="zh-CN" altLang="en-US" dirty="0"/>
              <a:t>具体来说在发射端这边我们主要是用一个</a:t>
            </a:r>
            <a:r>
              <a:rPr lang="en-US" altLang="zh-CN" dirty="0"/>
              <a:t>MSP430</a:t>
            </a:r>
            <a:r>
              <a:rPr lang="zh-CN" altLang="en-US" dirty="0"/>
              <a:t>的开发板控制一个</a:t>
            </a:r>
            <a:r>
              <a:rPr lang="en-US" altLang="zh-CN" dirty="0"/>
              <a:t>LoRa</a:t>
            </a:r>
            <a:r>
              <a:rPr lang="zh-CN" altLang="en-US" dirty="0"/>
              <a:t>的开发板</a:t>
            </a:r>
          </a:p>
          <a:p>
            <a:r>
              <a:rPr lang="zh-CN" altLang="en-US" dirty="0"/>
              <a:t>他们之间是通过</a:t>
            </a:r>
            <a:r>
              <a:rPr lang="en-US" altLang="zh-CN" dirty="0"/>
              <a:t>SPI</a:t>
            </a:r>
            <a:r>
              <a:rPr lang="zh-CN" altLang="en-US" dirty="0"/>
              <a:t>总线来进行通信</a:t>
            </a:r>
          </a:p>
          <a:p>
            <a:r>
              <a:rPr lang="zh-CN" altLang="en-US" dirty="0"/>
              <a:t>然后我们在电脑上也会有一个前端界面</a:t>
            </a:r>
          </a:p>
          <a:p>
            <a:r>
              <a:rPr lang="zh-CN" altLang="en-US" dirty="0"/>
              <a:t>这个前端界面主要是用</a:t>
            </a:r>
            <a:r>
              <a:rPr lang="en-US" altLang="zh-CN" dirty="0"/>
              <a:t>QT</a:t>
            </a:r>
            <a:r>
              <a:rPr lang="zh-CN" altLang="en-US" dirty="0"/>
              <a:t>的框架来写</a:t>
            </a:r>
          </a:p>
          <a:p>
            <a:r>
              <a:rPr lang="zh-CN" altLang="en-US" dirty="0"/>
              <a:t>它是通过</a:t>
            </a:r>
            <a:r>
              <a:rPr lang="en-US" altLang="zh-CN" dirty="0"/>
              <a:t>UART</a:t>
            </a:r>
            <a:r>
              <a:rPr lang="zh-CN" altLang="en-US" dirty="0"/>
              <a:t>的串口来控制</a:t>
            </a:r>
            <a:r>
              <a:rPr lang="en-US" altLang="zh-CN" dirty="0"/>
              <a:t>MSP430</a:t>
            </a:r>
            <a:r>
              <a:rPr lang="zh-CN" altLang="en-US" dirty="0"/>
              <a:t>的开发板</a:t>
            </a:r>
          </a:p>
          <a:p>
            <a:r>
              <a:rPr lang="zh-CN" altLang="en-US" dirty="0"/>
              <a:t>然后</a:t>
            </a:r>
            <a:r>
              <a:rPr lang="en-US" altLang="zh-CN" dirty="0"/>
              <a:t>MSP430</a:t>
            </a:r>
            <a:r>
              <a:rPr lang="zh-CN" altLang="en-US" dirty="0"/>
              <a:t>再通过</a:t>
            </a:r>
            <a:r>
              <a:rPr lang="en-US" altLang="zh-CN" dirty="0"/>
              <a:t>SPI</a:t>
            </a:r>
            <a:r>
              <a:rPr lang="zh-CN" altLang="en-US" dirty="0"/>
              <a:t>总线来控制</a:t>
            </a:r>
            <a:r>
              <a:rPr lang="en-US" altLang="zh-CN" dirty="0"/>
              <a:t>LoRa</a:t>
            </a:r>
            <a:r>
              <a:rPr lang="zh-CN" altLang="en-US" dirty="0"/>
              <a:t>进行指令的发送</a:t>
            </a:r>
          </a:p>
          <a:p>
            <a:r>
              <a:rPr lang="zh-CN" altLang="en-US" dirty="0"/>
              <a:t>它也是用一个</a:t>
            </a:r>
            <a:r>
              <a:rPr lang="en-US" altLang="zh-CN" dirty="0"/>
              <a:t>MSP430</a:t>
            </a:r>
            <a:r>
              <a:rPr lang="zh-CN" altLang="en-US" dirty="0"/>
              <a:t>的开发板来控制</a:t>
            </a:r>
          </a:p>
          <a:p>
            <a:r>
              <a:rPr lang="zh-CN" altLang="en-US" dirty="0"/>
              <a:t>之间也是通过</a:t>
            </a:r>
            <a:r>
              <a:rPr lang="en-US" altLang="zh-CN" dirty="0"/>
              <a:t>SPI</a:t>
            </a:r>
            <a:r>
              <a:rPr lang="zh-CN" altLang="en-US" dirty="0"/>
              <a:t>总线来进行通信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7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52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57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8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8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8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8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.pn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8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8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4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.png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3">
            <a:lumMod val="7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3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29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3">
                        <a:lumMod val="75000"/>
                      </a:schemeClr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270867"/>
            <a:ext cx="12192000" cy="608288"/>
          </a:xfrm>
          <a:prstGeom prst="rect">
            <a:avLst/>
          </a:prstGeom>
          <a:solidFill>
            <a:srgbClr val="17324D"/>
          </a:solidFill>
          <a:ln w="12700" cap="flat" cmpd="sng" algn="ctr">
            <a:solidFill>
              <a:srgbClr val="1732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9056" y="11956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2548"/>
            <a:ext cx="464715" cy="464715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1346"/>
          <a:stretch>
            <a:fillRect/>
          </a:stretch>
        </p:blipFill>
        <p:spPr>
          <a:xfrm>
            <a:off x="0" y="344906"/>
            <a:ext cx="12166903" cy="411617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0" y="6057040"/>
            <a:ext cx="12192000" cy="1237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971732" y="6438900"/>
            <a:ext cx="1037230" cy="3429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13" Type="http://schemas.openxmlformats.org/officeDocument/2006/relationships/slideLayout" Target="../slideLayouts/slideLayout185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4.xml"/><Relationship Id="rId17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74.xml"/><Relationship Id="rId16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8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202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26" Type="http://schemas.openxmlformats.org/officeDocument/2006/relationships/tags" Target="../tags/tag91.xml"/><Relationship Id="rId39" Type="http://schemas.openxmlformats.org/officeDocument/2006/relationships/tags" Target="../tags/tag104.xml"/><Relationship Id="rId21" Type="http://schemas.openxmlformats.org/officeDocument/2006/relationships/tags" Target="../tags/tag86.xml"/><Relationship Id="rId34" Type="http://schemas.openxmlformats.org/officeDocument/2006/relationships/tags" Target="../tags/tag99.xml"/><Relationship Id="rId42" Type="http://schemas.openxmlformats.org/officeDocument/2006/relationships/tags" Target="../tags/tag107.xml"/><Relationship Id="rId47" Type="http://schemas.openxmlformats.org/officeDocument/2006/relationships/tags" Target="../tags/tag112.xml"/><Relationship Id="rId50" Type="http://schemas.openxmlformats.org/officeDocument/2006/relationships/tags" Target="../tags/tag115.xml"/><Relationship Id="rId55" Type="http://schemas.openxmlformats.org/officeDocument/2006/relationships/image" Target="../media/image30.png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9" Type="http://schemas.openxmlformats.org/officeDocument/2006/relationships/tags" Target="../tags/tag94.xml"/><Relationship Id="rId11" Type="http://schemas.openxmlformats.org/officeDocument/2006/relationships/tags" Target="../tags/tag76.xml"/><Relationship Id="rId24" Type="http://schemas.openxmlformats.org/officeDocument/2006/relationships/tags" Target="../tags/tag89.xml"/><Relationship Id="rId32" Type="http://schemas.openxmlformats.org/officeDocument/2006/relationships/tags" Target="../tags/tag97.xml"/><Relationship Id="rId37" Type="http://schemas.openxmlformats.org/officeDocument/2006/relationships/tags" Target="../tags/tag102.xml"/><Relationship Id="rId40" Type="http://schemas.openxmlformats.org/officeDocument/2006/relationships/tags" Target="../tags/tag105.xml"/><Relationship Id="rId45" Type="http://schemas.openxmlformats.org/officeDocument/2006/relationships/tags" Target="../tags/tag110.xml"/><Relationship Id="rId53" Type="http://schemas.openxmlformats.org/officeDocument/2006/relationships/image" Target="../media/image28.png"/><Relationship Id="rId58" Type="http://schemas.openxmlformats.org/officeDocument/2006/relationships/image" Target="../media/image33.svg"/><Relationship Id="rId5" Type="http://schemas.openxmlformats.org/officeDocument/2006/relationships/tags" Target="../tags/tag70.xml"/><Relationship Id="rId61" Type="http://schemas.openxmlformats.org/officeDocument/2006/relationships/image" Target="../media/image36.svg"/><Relationship Id="rId19" Type="http://schemas.openxmlformats.org/officeDocument/2006/relationships/tags" Target="../tags/tag84.xml"/><Relationship Id="rId14" Type="http://schemas.openxmlformats.org/officeDocument/2006/relationships/tags" Target="../tags/tag79.xml"/><Relationship Id="rId22" Type="http://schemas.openxmlformats.org/officeDocument/2006/relationships/tags" Target="../tags/tag87.xml"/><Relationship Id="rId27" Type="http://schemas.openxmlformats.org/officeDocument/2006/relationships/tags" Target="../tags/tag92.xml"/><Relationship Id="rId30" Type="http://schemas.openxmlformats.org/officeDocument/2006/relationships/tags" Target="../tags/tag95.xml"/><Relationship Id="rId35" Type="http://schemas.openxmlformats.org/officeDocument/2006/relationships/tags" Target="../tags/tag100.xml"/><Relationship Id="rId43" Type="http://schemas.openxmlformats.org/officeDocument/2006/relationships/tags" Target="../tags/tag108.xml"/><Relationship Id="rId48" Type="http://schemas.openxmlformats.org/officeDocument/2006/relationships/tags" Target="../tags/tag113.xml"/><Relationship Id="rId56" Type="http://schemas.openxmlformats.org/officeDocument/2006/relationships/image" Target="../media/image31.svg"/><Relationship Id="rId8" Type="http://schemas.openxmlformats.org/officeDocument/2006/relationships/tags" Target="../tags/tag73.xml"/><Relationship Id="rId51" Type="http://schemas.openxmlformats.org/officeDocument/2006/relationships/slideLayout" Target="../slideLayouts/slideLayout29.xml"/><Relationship Id="rId3" Type="http://schemas.openxmlformats.org/officeDocument/2006/relationships/tags" Target="../tags/tag68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5" Type="http://schemas.openxmlformats.org/officeDocument/2006/relationships/tags" Target="../tags/tag90.xml"/><Relationship Id="rId33" Type="http://schemas.openxmlformats.org/officeDocument/2006/relationships/tags" Target="../tags/tag98.xml"/><Relationship Id="rId38" Type="http://schemas.openxmlformats.org/officeDocument/2006/relationships/tags" Target="../tags/tag103.xml"/><Relationship Id="rId46" Type="http://schemas.openxmlformats.org/officeDocument/2006/relationships/tags" Target="../tags/tag111.xml"/><Relationship Id="rId59" Type="http://schemas.openxmlformats.org/officeDocument/2006/relationships/image" Target="../media/image34.png"/><Relationship Id="rId20" Type="http://schemas.openxmlformats.org/officeDocument/2006/relationships/tags" Target="../tags/tag85.xml"/><Relationship Id="rId41" Type="http://schemas.openxmlformats.org/officeDocument/2006/relationships/tags" Target="../tags/tag106.xml"/><Relationship Id="rId54" Type="http://schemas.openxmlformats.org/officeDocument/2006/relationships/image" Target="../media/image29.sv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5" Type="http://schemas.openxmlformats.org/officeDocument/2006/relationships/tags" Target="../tags/tag80.xml"/><Relationship Id="rId23" Type="http://schemas.openxmlformats.org/officeDocument/2006/relationships/tags" Target="../tags/tag88.xml"/><Relationship Id="rId28" Type="http://schemas.openxmlformats.org/officeDocument/2006/relationships/tags" Target="../tags/tag93.xml"/><Relationship Id="rId36" Type="http://schemas.openxmlformats.org/officeDocument/2006/relationships/tags" Target="../tags/tag101.xml"/><Relationship Id="rId49" Type="http://schemas.openxmlformats.org/officeDocument/2006/relationships/tags" Target="../tags/tag114.xml"/><Relationship Id="rId57" Type="http://schemas.openxmlformats.org/officeDocument/2006/relationships/image" Target="../media/image32.png"/><Relationship Id="rId10" Type="http://schemas.openxmlformats.org/officeDocument/2006/relationships/tags" Target="../tags/tag75.xml"/><Relationship Id="rId31" Type="http://schemas.openxmlformats.org/officeDocument/2006/relationships/tags" Target="../tags/tag96.xml"/><Relationship Id="rId44" Type="http://schemas.openxmlformats.org/officeDocument/2006/relationships/tags" Target="../tags/tag109.xml"/><Relationship Id="rId52" Type="http://schemas.openxmlformats.org/officeDocument/2006/relationships/notesSlide" Target="../notesSlides/notesSlide8.xml"/><Relationship Id="rId60" Type="http://schemas.openxmlformats.org/officeDocument/2006/relationships/image" Target="../media/image35.svg"/><Relationship Id="rId4" Type="http://schemas.openxmlformats.org/officeDocument/2006/relationships/tags" Target="../tags/tag69.xml"/><Relationship Id="rId9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26" Type="http://schemas.openxmlformats.org/officeDocument/2006/relationships/tags" Target="../tags/tag141.xml"/><Relationship Id="rId39" Type="http://schemas.openxmlformats.org/officeDocument/2006/relationships/tags" Target="../tags/tag154.xml"/><Relationship Id="rId21" Type="http://schemas.openxmlformats.org/officeDocument/2006/relationships/tags" Target="../tags/tag136.xml"/><Relationship Id="rId34" Type="http://schemas.openxmlformats.org/officeDocument/2006/relationships/tags" Target="../tags/tag149.xml"/><Relationship Id="rId42" Type="http://schemas.openxmlformats.org/officeDocument/2006/relationships/tags" Target="../tags/tag157.xml"/><Relationship Id="rId47" Type="http://schemas.openxmlformats.org/officeDocument/2006/relationships/tags" Target="../tags/tag162.xml"/><Relationship Id="rId50" Type="http://schemas.openxmlformats.org/officeDocument/2006/relationships/slideLayout" Target="../slideLayouts/slideLayout29.xml"/><Relationship Id="rId55" Type="http://schemas.openxmlformats.org/officeDocument/2006/relationships/image" Target="../media/image31.svg"/><Relationship Id="rId7" Type="http://schemas.openxmlformats.org/officeDocument/2006/relationships/tags" Target="../tags/tag122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29" Type="http://schemas.openxmlformats.org/officeDocument/2006/relationships/tags" Target="../tags/tag144.xml"/><Relationship Id="rId11" Type="http://schemas.openxmlformats.org/officeDocument/2006/relationships/tags" Target="../tags/tag126.xml"/><Relationship Id="rId24" Type="http://schemas.openxmlformats.org/officeDocument/2006/relationships/tags" Target="../tags/tag139.xml"/><Relationship Id="rId32" Type="http://schemas.openxmlformats.org/officeDocument/2006/relationships/tags" Target="../tags/tag147.xml"/><Relationship Id="rId37" Type="http://schemas.openxmlformats.org/officeDocument/2006/relationships/tags" Target="../tags/tag152.xml"/><Relationship Id="rId40" Type="http://schemas.openxmlformats.org/officeDocument/2006/relationships/tags" Target="../tags/tag155.xml"/><Relationship Id="rId45" Type="http://schemas.openxmlformats.org/officeDocument/2006/relationships/tags" Target="../tags/tag160.xml"/><Relationship Id="rId53" Type="http://schemas.openxmlformats.org/officeDocument/2006/relationships/image" Target="../media/image29.svg"/><Relationship Id="rId58" Type="http://schemas.openxmlformats.org/officeDocument/2006/relationships/image" Target="../media/image34.png"/><Relationship Id="rId5" Type="http://schemas.openxmlformats.org/officeDocument/2006/relationships/tags" Target="../tags/tag120.xml"/><Relationship Id="rId61" Type="http://schemas.openxmlformats.org/officeDocument/2006/relationships/image" Target="../media/image37.png"/><Relationship Id="rId19" Type="http://schemas.openxmlformats.org/officeDocument/2006/relationships/tags" Target="../tags/tag134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tags" Target="../tags/tag142.xml"/><Relationship Id="rId30" Type="http://schemas.openxmlformats.org/officeDocument/2006/relationships/tags" Target="../tags/tag145.xml"/><Relationship Id="rId35" Type="http://schemas.openxmlformats.org/officeDocument/2006/relationships/tags" Target="../tags/tag150.xml"/><Relationship Id="rId43" Type="http://schemas.openxmlformats.org/officeDocument/2006/relationships/tags" Target="../tags/tag158.xml"/><Relationship Id="rId48" Type="http://schemas.openxmlformats.org/officeDocument/2006/relationships/tags" Target="../tags/tag163.xml"/><Relationship Id="rId56" Type="http://schemas.openxmlformats.org/officeDocument/2006/relationships/image" Target="../media/image32.png"/><Relationship Id="rId8" Type="http://schemas.openxmlformats.org/officeDocument/2006/relationships/tags" Target="../tags/tag123.xml"/><Relationship Id="rId51" Type="http://schemas.openxmlformats.org/officeDocument/2006/relationships/notesSlide" Target="../notesSlides/notesSlide9.xml"/><Relationship Id="rId3" Type="http://schemas.openxmlformats.org/officeDocument/2006/relationships/tags" Target="../tags/tag118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tags" Target="../tags/tag140.xml"/><Relationship Id="rId33" Type="http://schemas.openxmlformats.org/officeDocument/2006/relationships/tags" Target="../tags/tag148.xml"/><Relationship Id="rId38" Type="http://schemas.openxmlformats.org/officeDocument/2006/relationships/tags" Target="../tags/tag153.xml"/><Relationship Id="rId46" Type="http://schemas.openxmlformats.org/officeDocument/2006/relationships/tags" Target="../tags/tag161.xml"/><Relationship Id="rId59" Type="http://schemas.openxmlformats.org/officeDocument/2006/relationships/image" Target="../media/image35.svg"/><Relationship Id="rId20" Type="http://schemas.openxmlformats.org/officeDocument/2006/relationships/tags" Target="../tags/tag135.xml"/><Relationship Id="rId41" Type="http://schemas.openxmlformats.org/officeDocument/2006/relationships/tags" Target="../tags/tag156.xml"/><Relationship Id="rId54" Type="http://schemas.openxmlformats.org/officeDocument/2006/relationships/image" Target="../media/image30.png"/><Relationship Id="rId62" Type="http://schemas.openxmlformats.org/officeDocument/2006/relationships/image" Target="../media/image38.sv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tags" Target="../tags/tag143.xml"/><Relationship Id="rId36" Type="http://schemas.openxmlformats.org/officeDocument/2006/relationships/tags" Target="../tags/tag151.xml"/><Relationship Id="rId49" Type="http://schemas.openxmlformats.org/officeDocument/2006/relationships/tags" Target="../tags/tag164.xml"/><Relationship Id="rId57" Type="http://schemas.openxmlformats.org/officeDocument/2006/relationships/image" Target="../media/image33.svg"/><Relationship Id="rId10" Type="http://schemas.openxmlformats.org/officeDocument/2006/relationships/tags" Target="../tags/tag125.xml"/><Relationship Id="rId31" Type="http://schemas.openxmlformats.org/officeDocument/2006/relationships/tags" Target="../tags/tag146.xml"/><Relationship Id="rId44" Type="http://schemas.openxmlformats.org/officeDocument/2006/relationships/tags" Target="../tags/tag159.xml"/><Relationship Id="rId52" Type="http://schemas.openxmlformats.org/officeDocument/2006/relationships/image" Target="../media/image28.png"/><Relationship Id="rId60" Type="http://schemas.openxmlformats.org/officeDocument/2006/relationships/image" Target="../media/image36.svg"/><Relationship Id="rId4" Type="http://schemas.openxmlformats.org/officeDocument/2006/relationships/tags" Target="../tags/tag119.xml"/><Relationship Id="rId9" Type="http://schemas.openxmlformats.org/officeDocument/2006/relationships/tags" Target="../tags/tag12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26" Type="http://schemas.openxmlformats.org/officeDocument/2006/relationships/tags" Target="../tags/tag190.xml"/><Relationship Id="rId39" Type="http://schemas.openxmlformats.org/officeDocument/2006/relationships/image" Target="../media/image33.svg"/><Relationship Id="rId21" Type="http://schemas.openxmlformats.org/officeDocument/2006/relationships/tags" Target="../tags/tag185.xml"/><Relationship Id="rId34" Type="http://schemas.openxmlformats.org/officeDocument/2006/relationships/image" Target="../media/image30.png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tags" Target="../tags/tag189.xml"/><Relationship Id="rId33" Type="http://schemas.openxmlformats.org/officeDocument/2006/relationships/image" Target="../media/image29.svg"/><Relationship Id="rId38" Type="http://schemas.openxmlformats.org/officeDocument/2006/relationships/image" Target="../media/image32.png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tags" Target="../tags/tag184.xml"/><Relationship Id="rId29" Type="http://schemas.openxmlformats.org/officeDocument/2006/relationships/tags" Target="../tags/tag193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tags" Target="../tags/tag188.xml"/><Relationship Id="rId32" Type="http://schemas.openxmlformats.org/officeDocument/2006/relationships/image" Target="../media/image28.png"/><Relationship Id="rId37" Type="http://schemas.openxmlformats.org/officeDocument/2006/relationships/image" Target="../media/image35.svg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tags" Target="../tags/tag187.xml"/><Relationship Id="rId28" Type="http://schemas.openxmlformats.org/officeDocument/2006/relationships/tags" Target="../tags/tag192.xml"/><Relationship Id="rId36" Type="http://schemas.openxmlformats.org/officeDocument/2006/relationships/image" Target="../media/image34.png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31" Type="http://schemas.openxmlformats.org/officeDocument/2006/relationships/notesSlide" Target="../notesSlides/notesSlide10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tags" Target="../tags/tag186.xml"/><Relationship Id="rId27" Type="http://schemas.openxmlformats.org/officeDocument/2006/relationships/tags" Target="../tags/tag191.xml"/><Relationship Id="rId30" Type="http://schemas.openxmlformats.org/officeDocument/2006/relationships/slideLayout" Target="../slideLayouts/slideLayout165.xml"/><Relationship Id="rId35" Type="http://schemas.openxmlformats.org/officeDocument/2006/relationships/image" Target="../media/image31.svg"/><Relationship Id="rId8" Type="http://schemas.openxmlformats.org/officeDocument/2006/relationships/tags" Target="../tags/tag172.xml"/><Relationship Id="rId3" Type="http://schemas.openxmlformats.org/officeDocument/2006/relationships/tags" Target="../tags/tag16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206.xml"/><Relationship Id="rId18" Type="http://schemas.openxmlformats.org/officeDocument/2006/relationships/tags" Target="../tags/tag211.xml"/><Relationship Id="rId26" Type="http://schemas.openxmlformats.org/officeDocument/2006/relationships/tags" Target="../tags/tag219.xml"/><Relationship Id="rId39" Type="http://schemas.openxmlformats.org/officeDocument/2006/relationships/image" Target="../media/image38.svg"/><Relationship Id="rId21" Type="http://schemas.openxmlformats.org/officeDocument/2006/relationships/tags" Target="../tags/tag214.xml"/><Relationship Id="rId34" Type="http://schemas.openxmlformats.org/officeDocument/2006/relationships/image" Target="../media/image34.png"/><Relationship Id="rId7" Type="http://schemas.openxmlformats.org/officeDocument/2006/relationships/tags" Target="../tags/tag200.xml"/><Relationship Id="rId12" Type="http://schemas.openxmlformats.org/officeDocument/2006/relationships/tags" Target="../tags/tag205.xml"/><Relationship Id="rId17" Type="http://schemas.openxmlformats.org/officeDocument/2006/relationships/tags" Target="../tags/tag210.xml"/><Relationship Id="rId25" Type="http://schemas.openxmlformats.org/officeDocument/2006/relationships/tags" Target="../tags/tag218.xml"/><Relationship Id="rId33" Type="http://schemas.openxmlformats.org/officeDocument/2006/relationships/image" Target="../media/image29.svg"/><Relationship Id="rId38" Type="http://schemas.openxmlformats.org/officeDocument/2006/relationships/image" Target="../media/image37.png"/><Relationship Id="rId2" Type="http://schemas.openxmlformats.org/officeDocument/2006/relationships/tags" Target="../tags/tag195.xml"/><Relationship Id="rId16" Type="http://schemas.openxmlformats.org/officeDocument/2006/relationships/tags" Target="../tags/tag209.xml"/><Relationship Id="rId20" Type="http://schemas.openxmlformats.org/officeDocument/2006/relationships/tags" Target="../tags/tag213.xml"/><Relationship Id="rId29" Type="http://schemas.openxmlformats.org/officeDocument/2006/relationships/tags" Target="../tags/tag222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tags" Target="../tags/tag204.xml"/><Relationship Id="rId24" Type="http://schemas.openxmlformats.org/officeDocument/2006/relationships/tags" Target="../tags/tag217.xml"/><Relationship Id="rId32" Type="http://schemas.openxmlformats.org/officeDocument/2006/relationships/image" Target="../media/image28.png"/><Relationship Id="rId37" Type="http://schemas.openxmlformats.org/officeDocument/2006/relationships/image" Target="../media/image40.svg"/><Relationship Id="rId5" Type="http://schemas.openxmlformats.org/officeDocument/2006/relationships/tags" Target="../tags/tag198.xml"/><Relationship Id="rId15" Type="http://schemas.openxmlformats.org/officeDocument/2006/relationships/tags" Target="../tags/tag208.xml"/><Relationship Id="rId23" Type="http://schemas.openxmlformats.org/officeDocument/2006/relationships/tags" Target="../tags/tag216.xml"/><Relationship Id="rId28" Type="http://schemas.openxmlformats.org/officeDocument/2006/relationships/tags" Target="../tags/tag221.xml"/><Relationship Id="rId36" Type="http://schemas.openxmlformats.org/officeDocument/2006/relationships/image" Target="../media/image39.png"/><Relationship Id="rId10" Type="http://schemas.openxmlformats.org/officeDocument/2006/relationships/tags" Target="../tags/tag203.xml"/><Relationship Id="rId19" Type="http://schemas.openxmlformats.org/officeDocument/2006/relationships/tags" Target="../tags/tag212.xml"/><Relationship Id="rId31" Type="http://schemas.openxmlformats.org/officeDocument/2006/relationships/notesSlide" Target="../notesSlides/notesSlide11.xml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tags" Target="../tags/tag207.xml"/><Relationship Id="rId22" Type="http://schemas.openxmlformats.org/officeDocument/2006/relationships/tags" Target="../tags/tag215.xml"/><Relationship Id="rId27" Type="http://schemas.openxmlformats.org/officeDocument/2006/relationships/tags" Target="../tags/tag220.xml"/><Relationship Id="rId30" Type="http://schemas.openxmlformats.org/officeDocument/2006/relationships/slideLayout" Target="../slideLayouts/slideLayout114.xml"/><Relationship Id="rId35" Type="http://schemas.openxmlformats.org/officeDocument/2006/relationships/image" Target="../media/image36.svg"/><Relationship Id="rId8" Type="http://schemas.openxmlformats.org/officeDocument/2006/relationships/tags" Target="../tags/tag201.xml"/><Relationship Id="rId3" Type="http://schemas.openxmlformats.org/officeDocument/2006/relationships/tags" Target="../tags/tag19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35.xml"/><Relationship Id="rId18" Type="http://schemas.openxmlformats.org/officeDocument/2006/relationships/tags" Target="../tags/tag240.xml"/><Relationship Id="rId26" Type="http://schemas.openxmlformats.org/officeDocument/2006/relationships/tags" Target="../tags/tag248.xml"/><Relationship Id="rId39" Type="http://schemas.openxmlformats.org/officeDocument/2006/relationships/image" Target="../media/image37.png"/><Relationship Id="rId21" Type="http://schemas.openxmlformats.org/officeDocument/2006/relationships/tags" Target="../tags/tag243.xml"/><Relationship Id="rId34" Type="http://schemas.openxmlformats.org/officeDocument/2006/relationships/image" Target="../media/image29.svg"/><Relationship Id="rId42" Type="http://schemas.openxmlformats.org/officeDocument/2006/relationships/image" Target="../media/image42.svg"/><Relationship Id="rId7" Type="http://schemas.openxmlformats.org/officeDocument/2006/relationships/tags" Target="../tags/tag229.xml"/><Relationship Id="rId2" Type="http://schemas.openxmlformats.org/officeDocument/2006/relationships/tags" Target="../tags/tag224.xml"/><Relationship Id="rId16" Type="http://schemas.openxmlformats.org/officeDocument/2006/relationships/tags" Target="../tags/tag238.xml"/><Relationship Id="rId20" Type="http://schemas.openxmlformats.org/officeDocument/2006/relationships/tags" Target="../tags/tag242.xml"/><Relationship Id="rId29" Type="http://schemas.openxmlformats.org/officeDocument/2006/relationships/tags" Target="../tags/tag251.xml"/><Relationship Id="rId41" Type="http://schemas.openxmlformats.org/officeDocument/2006/relationships/image" Target="../media/image41.png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24" Type="http://schemas.openxmlformats.org/officeDocument/2006/relationships/tags" Target="../tags/tag246.xml"/><Relationship Id="rId32" Type="http://schemas.openxmlformats.org/officeDocument/2006/relationships/notesSlide" Target="../notesSlides/notesSlide12.xml"/><Relationship Id="rId37" Type="http://schemas.openxmlformats.org/officeDocument/2006/relationships/image" Target="../media/image39.png"/><Relationship Id="rId40" Type="http://schemas.openxmlformats.org/officeDocument/2006/relationships/image" Target="../media/image38.svg"/><Relationship Id="rId5" Type="http://schemas.openxmlformats.org/officeDocument/2006/relationships/tags" Target="../tags/tag227.xml"/><Relationship Id="rId15" Type="http://schemas.openxmlformats.org/officeDocument/2006/relationships/tags" Target="../tags/tag237.xml"/><Relationship Id="rId23" Type="http://schemas.openxmlformats.org/officeDocument/2006/relationships/tags" Target="../tags/tag245.xml"/><Relationship Id="rId28" Type="http://schemas.openxmlformats.org/officeDocument/2006/relationships/tags" Target="../tags/tag250.xml"/><Relationship Id="rId36" Type="http://schemas.openxmlformats.org/officeDocument/2006/relationships/image" Target="../media/image36.svg"/><Relationship Id="rId10" Type="http://schemas.openxmlformats.org/officeDocument/2006/relationships/tags" Target="../tags/tag232.xml"/><Relationship Id="rId19" Type="http://schemas.openxmlformats.org/officeDocument/2006/relationships/tags" Target="../tags/tag241.xml"/><Relationship Id="rId31" Type="http://schemas.openxmlformats.org/officeDocument/2006/relationships/slideLayout" Target="../slideLayouts/slideLayout114.xml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tags" Target="../tags/tag236.xml"/><Relationship Id="rId22" Type="http://schemas.openxmlformats.org/officeDocument/2006/relationships/tags" Target="../tags/tag244.xml"/><Relationship Id="rId27" Type="http://schemas.openxmlformats.org/officeDocument/2006/relationships/tags" Target="../tags/tag249.xml"/><Relationship Id="rId30" Type="http://schemas.openxmlformats.org/officeDocument/2006/relationships/tags" Target="../tags/tag252.xml"/><Relationship Id="rId35" Type="http://schemas.openxmlformats.org/officeDocument/2006/relationships/image" Target="../media/image34.png"/><Relationship Id="rId8" Type="http://schemas.openxmlformats.org/officeDocument/2006/relationships/tags" Target="../tags/tag230.xml"/><Relationship Id="rId3" Type="http://schemas.openxmlformats.org/officeDocument/2006/relationships/tags" Target="../tags/tag225.xml"/><Relationship Id="rId12" Type="http://schemas.openxmlformats.org/officeDocument/2006/relationships/tags" Target="../tags/tag234.xml"/><Relationship Id="rId17" Type="http://schemas.openxmlformats.org/officeDocument/2006/relationships/tags" Target="../tags/tag239.xml"/><Relationship Id="rId25" Type="http://schemas.openxmlformats.org/officeDocument/2006/relationships/tags" Target="../tags/tag247.xml"/><Relationship Id="rId33" Type="http://schemas.openxmlformats.org/officeDocument/2006/relationships/image" Target="../media/image28.png"/><Relationship Id="rId38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65.xml"/><Relationship Id="rId18" Type="http://schemas.openxmlformats.org/officeDocument/2006/relationships/tags" Target="../tags/tag270.xml"/><Relationship Id="rId26" Type="http://schemas.openxmlformats.org/officeDocument/2006/relationships/tags" Target="../tags/tag278.xml"/><Relationship Id="rId39" Type="http://schemas.openxmlformats.org/officeDocument/2006/relationships/slideLayout" Target="../slideLayouts/slideLayout165.xml"/><Relationship Id="rId21" Type="http://schemas.openxmlformats.org/officeDocument/2006/relationships/tags" Target="../tags/tag273.xml"/><Relationship Id="rId34" Type="http://schemas.openxmlformats.org/officeDocument/2006/relationships/tags" Target="../tags/tag286.xml"/><Relationship Id="rId42" Type="http://schemas.openxmlformats.org/officeDocument/2006/relationships/image" Target="../media/image29.svg"/><Relationship Id="rId47" Type="http://schemas.openxmlformats.org/officeDocument/2006/relationships/image" Target="../media/image32.png"/><Relationship Id="rId7" Type="http://schemas.openxmlformats.org/officeDocument/2006/relationships/tags" Target="../tags/tag259.xml"/><Relationship Id="rId2" Type="http://schemas.openxmlformats.org/officeDocument/2006/relationships/tags" Target="../tags/tag254.xml"/><Relationship Id="rId16" Type="http://schemas.openxmlformats.org/officeDocument/2006/relationships/tags" Target="../tags/tag268.xml"/><Relationship Id="rId29" Type="http://schemas.openxmlformats.org/officeDocument/2006/relationships/tags" Target="../tags/tag281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tags" Target="../tags/tag263.xml"/><Relationship Id="rId24" Type="http://schemas.openxmlformats.org/officeDocument/2006/relationships/tags" Target="../tags/tag276.xml"/><Relationship Id="rId32" Type="http://schemas.openxmlformats.org/officeDocument/2006/relationships/tags" Target="../tags/tag284.xml"/><Relationship Id="rId37" Type="http://schemas.openxmlformats.org/officeDocument/2006/relationships/tags" Target="../tags/tag289.xml"/><Relationship Id="rId40" Type="http://schemas.openxmlformats.org/officeDocument/2006/relationships/notesSlide" Target="../notesSlides/notesSlide13.xml"/><Relationship Id="rId45" Type="http://schemas.openxmlformats.org/officeDocument/2006/relationships/image" Target="../media/image34.png"/><Relationship Id="rId5" Type="http://schemas.openxmlformats.org/officeDocument/2006/relationships/tags" Target="../tags/tag257.xml"/><Relationship Id="rId15" Type="http://schemas.openxmlformats.org/officeDocument/2006/relationships/tags" Target="../tags/tag267.xml"/><Relationship Id="rId23" Type="http://schemas.openxmlformats.org/officeDocument/2006/relationships/tags" Target="../tags/tag275.xml"/><Relationship Id="rId28" Type="http://schemas.openxmlformats.org/officeDocument/2006/relationships/tags" Target="../tags/tag280.xml"/><Relationship Id="rId36" Type="http://schemas.openxmlformats.org/officeDocument/2006/relationships/tags" Target="../tags/tag288.xml"/><Relationship Id="rId10" Type="http://schemas.openxmlformats.org/officeDocument/2006/relationships/tags" Target="../tags/tag262.xml"/><Relationship Id="rId19" Type="http://schemas.openxmlformats.org/officeDocument/2006/relationships/tags" Target="../tags/tag271.xml"/><Relationship Id="rId31" Type="http://schemas.openxmlformats.org/officeDocument/2006/relationships/tags" Target="../tags/tag283.xml"/><Relationship Id="rId44" Type="http://schemas.openxmlformats.org/officeDocument/2006/relationships/image" Target="../media/image31.svg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tags" Target="../tags/tag266.xml"/><Relationship Id="rId22" Type="http://schemas.openxmlformats.org/officeDocument/2006/relationships/tags" Target="../tags/tag274.xml"/><Relationship Id="rId27" Type="http://schemas.openxmlformats.org/officeDocument/2006/relationships/tags" Target="../tags/tag279.xml"/><Relationship Id="rId30" Type="http://schemas.openxmlformats.org/officeDocument/2006/relationships/tags" Target="../tags/tag282.xml"/><Relationship Id="rId35" Type="http://schemas.openxmlformats.org/officeDocument/2006/relationships/tags" Target="../tags/tag287.xml"/><Relationship Id="rId43" Type="http://schemas.openxmlformats.org/officeDocument/2006/relationships/image" Target="../media/image30.png"/><Relationship Id="rId48" Type="http://schemas.openxmlformats.org/officeDocument/2006/relationships/image" Target="../media/image33.svg"/><Relationship Id="rId8" Type="http://schemas.openxmlformats.org/officeDocument/2006/relationships/tags" Target="../tags/tag260.xml"/><Relationship Id="rId3" Type="http://schemas.openxmlformats.org/officeDocument/2006/relationships/tags" Target="../tags/tag255.xml"/><Relationship Id="rId12" Type="http://schemas.openxmlformats.org/officeDocument/2006/relationships/tags" Target="../tags/tag264.xml"/><Relationship Id="rId17" Type="http://schemas.openxmlformats.org/officeDocument/2006/relationships/tags" Target="../tags/tag269.xml"/><Relationship Id="rId25" Type="http://schemas.openxmlformats.org/officeDocument/2006/relationships/tags" Target="../tags/tag277.xml"/><Relationship Id="rId33" Type="http://schemas.openxmlformats.org/officeDocument/2006/relationships/tags" Target="../tags/tag285.xml"/><Relationship Id="rId38" Type="http://schemas.openxmlformats.org/officeDocument/2006/relationships/tags" Target="../tags/tag290.xml"/><Relationship Id="rId46" Type="http://schemas.openxmlformats.org/officeDocument/2006/relationships/image" Target="../media/image35.svg"/><Relationship Id="rId20" Type="http://schemas.openxmlformats.org/officeDocument/2006/relationships/tags" Target="../tags/tag272.xml"/><Relationship Id="rId4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303.xml"/><Relationship Id="rId18" Type="http://schemas.openxmlformats.org/officeDocument/2006/relationships/tags" Target="../tags/tag308.xml"/><Relationship Id="rId26" Type="http://schemas.openxmlformats.org/officeDocument/2006/relationships/tags" Target="../tags/tag316.xml"/><Relationship Id="rId39" Type="http://schemas.openxmlformats.org/officeDocument/2006/relationships/image" Target="../media/image37.png"/><Relationship Id="rId21" Type="http://schemas.openxmlformats.org/officeDocument/2006/relationships/tags" Target="../tags/tag311.xml"/><Relationship Id="rId34" Type="http://schemas.openxmlformats.org/officeDocument/2006/relationships/image" Target="../media/image29.svg"/><Relationship Id="rId42" Type="http://schemas.openxmlformats.org/officeDocument/2006/relationships/image" Target="../media/image42.svg"/><Relationship Id="rId7" Type="http://schemas.openxmlformats.org/officeDocument/2006/relationships/tags" Target="../tags/tag297.xml"/><Relationship Id="rId2" Type="http://schemas.openxmlformats.org/officeDocument/2006/relationships/tags" Target="../tags/tag292.xml"/><Relationship Id="rId16" Type="http://schemas.openxmlformats.org/officeDocument/2006/relationships/tags" Target="../tags/tag306.xml"/><Relationship Id="rId20" Type="http://schemas.openxmlformats.org/officeDocument/2006/relationships/tags" Target="../tags/tag310.xml"/><Relationship Id="rId29" Type="http://schemas.openxmlformats.org/officeDocument/2006/relationships/tags" Target="../tags/tag319.xml"/><Relationship Id="rId41" Type="http://schemas.openxmlformats.org/officeDocument/2006/relationships/image" Target="../media/image41.png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11" Type="http://schemas.openxmlformats.org/officeDocument/2006/relationships/tags" Target="../tags/tag301.xml"/><Relationship Id="rId24" Type="http://schemas.openxmlformats.org/officeDocument/2006/relationships/tags" Target="../tags/tag314.xml"/><Relationship Id="rId32" Type="http://schemas.openxmlformats.org/officeDocument/2006/relationships/notesSlide" Target="../notesSlides/notesSlide14.xml"/><Relationship Id="rId37" Type="http://schemas.openxmlformats.org/officeDocument/2006/relationships/image" Target="../media/image39.png"/><Relationship Id="rId40" Type="http://schemas.openxmlformats.org/officeDocument/2006/relationships/image" Target="../media/image38.svg"/><Relationship Id="rId5" Type="http://schemas.openxmlformats.org/officeDocument/2006/relationships/tags" Target="../tags/tag295.xml"/><Relationship Id="rId15" Type="http://schemas.openxmlformats.org/officeDocument/2006/relationships/tags" Target="../tags/tag305.xml"/><Relationship Id="rId23" Type="http://schemas.openxmlformats.org/officeDocument/2006/relationships/tags" Target="../tags/tag313.xml"/><Relationship Id="rId28" Type="http://schemas.openxmlformats.org/officeDocument/2006/relationships/tags" Target="../tags/tag318.xml"/><Relationship Id="rId36" Type="http://schemas.openxmlformats.org/officeDocument/2006/relationships/image" Target="../media/image36.svg"/><Relationship Id="rId10" Type="http://schemas.openxmlformats.org/officeDocument/2006/relationships/tags" Target="../tags/tag300.xml"/><Relationship Id="rId19" Type="http://schemas.openxmlformats.org/officeDocument/2006/relationships/tags" Target="../tags/tag309.xml"/><Relationship Id="rId31" Type="http://schemas.openxmlformats.org/officeDocument/2006/relationships/slideLayout" Target="../slideLayouts/slideLayout114.xml"/><Relationship Id="rId4" Type="http://schemas.openxmlformats.org/officeDocument/2006/relationships/tags" Target="../tags/tag294.xml"/><Relationship Id="rId9" Type="http://schemas.openxmlformats.org/officeDocument/2006/relationships/tags" Target="../tags/tag299.xml"/><Relationship Id="rId14" Type="http://schemas.openxmlformats.org/officeDocument/2006/relationships/tags" Target="../tags/tag304.xml"/><Relationship Id="rId22" Type="http://schemas.openxmlformats.org/officeDocument/2006/relationships/tags" Target="../tags/tag312.xml"/><Relationship Id="rId27" Type="http://schemas.openxmlformats.org/officeDocument/2006/relationships/tags" Target="../tags/tag317.xml"/><Relationship Id="rId30" Type="http://schemas.openxmlformats.org/officeDocument/2006/relationships/tags" Target="../tags/tag320.xml"/><Relationship Id="rId35" Type="http://schemas.openxmlformats.org/officeDocument/2006/relationships/image" Target="../media/image34.png"/><Relationship Id="rId8" Type="http://schemas.openxmlformats.org/officeDocument/2006/relationships/tags" Target="../tags/tag298.xml"/><Relationship Id="rId3" Type="http://schemas.openxmlformats.org/officeDocument/2006/relationships/tags" Target="../tags/tag293.xml"/><Relationship Id="rId12" Type="http://schemas.openxmlformats.org/officeDocument/2006/relationships/tags" Target="../tags/tag302.xml"/><Relationship Id="rId17" Type="http://schemas.openxmlformats.org/officeDocument/2006/relationships/tags" Target="../tags/tag307.xml"/><Relationship Id="rId25" Type="http://schemas.openxmlformats.org/officeDocument/2006/relationships/tags" Target="../tags/tag315.xml"/><Relationship Id="rId33" Type="http://schemas.openxmlformats.org/officeDocument/2006/relationships/image" Target="../media/image28.png"/><Relationship Id="rId38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28.xml"/><Relationship Id="rId13" Type="http://schemas.openxmlformats.org/officeDocument/2006/relationships/tags" Target="../tags/tag333.xml"/><Relationship Id="rId18" Type="http://schemas.openxmlformats.org/officeDocument/2006/relationships/image" Target="../media/image20.jpeg"/><Relationship Id="rId3" Type="http://schemas.openxmlformats.org/officeDocument/2006/relationships/tags" Target="../tags/tag323.xml"/><Relationship Id="rId7" Type="http://schemas.openxmlformats.org/officeDocument/2006/relationships/tags" Target="../tags/tag327.xml"/><Relationship Id="rId12" Type="http://schemas.openxmlformats.org/officeDocument/2006/relationships/tags" Target="../tags/tag332.xml"/><Relationship Id="rId17" Type="http://schemas.openxmlformats.org/officeDocument/2006/relationships/notesSlide" Target="../notesSlides/notesSlide15.xml"/><Relationship Id="rId2" Type="http://schemas.openxmlformats.org/officeDocument/2006/relationships/tags" Target="../tags/tag322.xml"/><Relationship Id="rId16" Type="http://schemas.openxmlformats.org/officeDocument/2006/relationships/slideLayout" Target="../slideLayouts/slideLayout91.xml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tags" Target="../tags/tag331.xml"/><Relationship Id="rId5" Type="http://schemas.openxmlformats.org/officeDocument/2006/relationships/tags" Target="../tags/tag325.xml"/><Relationship Id="rId15" Type="http://schemas.openxmlformats.org/officeDocument/2006/relationships/tags" Target="../tags/tag335.xml"/><Relationship Id="rId10" Type="http://schemas.openxmlformats.org/officeDocument/2006/relationships/tags" Target="../tags/tag330.xml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tags" Target="../tags/tag3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image" Target="../media/image20.jpe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4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7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2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82.xml"/><Relationship Id="rId4" Type="http://schemas.openxmlformats.org/officeDocument/2006/relationships/tags" Target="../tags/tag3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7.xml"/><Relationship Id="rId7" Type="http://schemas.openxmlformats.org/officeDocument/2006/relationships/image" Target="../media/image48.png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7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350.xml"/><Relationship Id="rId7" Type="http://schemas.openxmlformats.org/officeDocument/2006/relationships/image" Target="../media/image51.png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80.xml"/><Relationship Id="rId10" Type="http://schemas.openxmlformats.org/officeDocument/2006/relationships/image" Target="../media/image54.svg"/><Relationship Id="rId4" Type="http://schemas.openxmlformats.org/officeDocument/2006/relationships/tags" Target="../tags/tag351.xml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59.xml"/><Relationship Id="rId13" Type="http://schemas.openxmlformats.org/officeDocument/2006/relationships/tags" Target="../tags/tag364.xml"/><Relationship Id="rId18" Type="http://schemas.openxmlformats.org/officeDocument/2006/relationships/image" Target="../media/image20.jpeg"/><Relationship Id="rId3" Type="http://schemas.openxmlformats.org/officeDocument/2006/relationships/tags" Target="../tags/tag354.xml"/><Relationship Id="rId7" Type="http://schemas.openxmlformats.org/officeDocument/2006/relationships/tags" Target="../tags/tag358.xml"/><Relationship Id="rId12" Type="http://schemas.openxmlformats.org/officeDocument/2006/relationships/tags" Target="../tags/tag363.xml"/><Relationship Id="rId17" Type="http://schemas.openxmlformats.org/officeDocument/2006/relationships/notesSlide" Target="../notesSlides/notesSlide22.xml"/><Relationship Id="rId2" Type="http://schemas.openxmlformats.org/officeDocument/2006/relationships/tags" Target="../tags/tag353.xml"/><Relationship Id="rId16" Type="http://schemas.openxmlformats.org/officeDocument/2006/relationships/slideLayout" Target="../slideLayouts/slideLayout57.xml"/><Relationship Id="rId1" Type="http://schemas.openxmlformats.org/officeDocument/2006/relationships/tags" Target="../tags/tag352.xml"/><Relationship Id="rId6" Type="http://schemas.openxmlformats.org/officeDocument/2006/relationships/tags" Target="../tags/tag357.xml"/><Relationship Id="rId11" Type="http://schemas.openxmlformats.org/officeDocument/2006/relationships/tags" Target="../tags/tag362.xml"/><Relationship Id="rId5" Type="http://schemas.openxmlformats.org/officeDocument/2006/relationships/tags" Target="../tags/tag356.xml"/><Relationship Id="rId15" Type="http://schemas.openxmlformats.org/officeDocument/2006/relationships/tags" Target="../tags/tag366.xml"/><Relationship Id="rId10" Type="http://schemas.openxmlformats.org/officeDocument/2006/relationships/tags" Target="../tags/tag361.xml"/><Relationship Id="rId4" Type="http://schemas.openxmlformats.org/officeDocument/2006/relationships/tags" Target="../tags/tag355.xml"/><Relationship Id="rId9" Type="http://schemas.openxmlformats.org/officeDocument/2006/relationships/tags" Target="../tags/tag360.xml"/><Relationship Id="rId14" Type="http://schemas.openxmlformats.org/officeDocument/2006/relationships/tags" Target="../tags/tag36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369.xml"/><Relationship Id="rId7" Type="http://schemas.openxmlformats.org/officeDocument/2006/relationships/image" Target="../media/image55.png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3.xml"/><Relationship Id="rId4" Type="http://schemas.openxmlformats.org/officeDocument/2006/relationships/tags" Target="../tags/tag370.xml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373.xml"/><Relationship Id="rId7" Type="http://schemas.openxmlformats.org/officeDocument/2006/relationships/image" Target="../media/image47.svg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6.xml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81.xml"/><Relationship Id="rId13" Type="http://schemas.openxmlformats.org/officeDocument/2006/relationships/tags" Target="../tags/tag386.xml"/><Relationship Id="rId18" Type="http://schemas.openxmlformats.org/officeDocument/2006/relationships/image" Target="../media/image20.jpeg"/><Relationship Id="rId3" Type="http://schemas.openxmlformats.org/officeDocument/2006/relationships/tags" Target="../tags/tag376.xml"/><Relationship Id="rId7" Type="http://schemas.openxmlformats.org/officeDocument/2006/relationships/tags" Target="../tags/tag380.xml"/><Relationship Id="rId12" Type="http://schemas.openxmlformats.org/officeDocument/2006/relationships/tags" Target="../tags/tag385.xml"/><Relationship Id="rId17" Type="http://schemas.openxmlformats.org/officeDocument/2006/relationships/notesSlide" Target="../notesSlides/notesSlide25.xml"/><Relationship Id="rId2" Type="http://schemas.openxmlformats.org/officeDocument/2006/relationships/tags" Target="../tags/tag375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11" Type="http://schemas.openxmlformats.org/officeDocument/2006/relationships/tags" Target="../tags/tag384.xml"/><Relationship Id="rId5" Type="http://schemas.openxmlformats.org/officeDocument/2006/relationships/tags" Target="../tags/tag378.xml"/><Relationship Id="rId15" Type="http://schemas.openxmlformats.org/officeDocument/2006/relationships/tags" Target="../tags/tag388.xml"/><Relationship Id="rId10" Type="http://schemas.openxmlformats.org/officeDocument/2006/relationships/tags" Target="../tags/tag383.xml"/><Relationship Id="rId4" Type="http://schemas.openxmlformats.org/officeDocument/2006/relationships/tags" Target="../tags/tag377.xml"/><Relationship Id="rId9" Type="http://schemas.openxmlformats.org/officeDocument/2006/relationships/tags" Target="../tags/tag382.xml"/><Relationship Id="rId14" Type="http://schemas.openxmlformats.org/officeDocument/2006/relationships/tags" Target="../tags/tag3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Relationship Id="rId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89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26" Type="http://schemas.openxmlformats.org/officeDocument/2006/relationships/tags" Target="../tags/tag44.xml"/><Relationship Id="rId3" Type="http://schemas.openxmlformats.org/officeDocument/2006/relationships/tags" Target="../tags/tag21.xml"/><Relationship Id="rId21" Type="http://schemas.openxmlformats.org/officeDocument/2006/relationships/tags" Target="../tags/tag39.xml"/><Relationship Id="rId34" Type="http://schemas.openxmlformats.org/officeDocument/2006/relationships/image" Target="../media/image26.jpeg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tags" Target="../tags/tag43.xml"/><Relationship Id="rId33" Type="http://schemas.openxmlformats.org/officeDocument/2006/relationships/image" Target="../media/image25.png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tags" Target="../tags/tag38.xml"/><Relationship Id="rId29" Type="http://schemas.openxmlformats.org/officeDocument/2006/relationships/notesSlide" Target="../notesSlides/notesSlide3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tags" Target="../tags/tag42.xml"/><Relationship Id="rId32" Type="http://schemas.openxmlformats.org/officeDocument/2006/relationships/image" Target="../media/image24.png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23" Type="http://schemas.openxmlformats.org/officeDocument/2006/relationships/tags" Target="../tags/tag41.xml"/><Relationship Id="rId28" Type="http://schemas.openxmlformats.org/officeDocument/2006/relationships/slideLayout" Target="../slideLayouts/slideLayout29.xml"/><Relationship Id="rId10" Type="http://schemas.openxmlformats.org/officeDocument/2006/relationships/tags" Target="../tags/tag28.xml"/><Relationship Id="rId19" Type="http://schemas.openxmlformats.org/officeDocument/2006/relationships/tags" Target="../tags/tag37.xml"/><Relationship Id="rId31" Type="http://schemas.openxmlformats.org/officeDocument/2006/relationships/image" Target="../media/image23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Relationship Id="rId22" Type="http://schemas.openxmlformats.org/officeDocument/2006/relationships/tags" Target="../tags/tag40.xml"/><Relationship Id="rId27" Type="http://schemas.openxmlformats.org/officeDocument/2006/relationships/tags" Target="../tags/tag45.xml"/><Relationship Id="rId30" Type="http://schemas.openxmlformats.org/officeDocument/2006/relationships/image" Target="../media/image22.png"/><Relationship Id="rId8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9.xml"/><Relationship Id="rId1" Type="http://schemas.openxmlformats.org/officeDocument/2006/relationships/tags" Target="../tags/tag46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99.xml"/><Relationship Id="rId1" Type="http://schemas.openxmlformats.org/officeDocument/2006/relationships/tags" Target="../tags/tag4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image" Target="../media/image20.jpe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49.xml"/><Relationship Id="rId16" Type="http://schemas.openxmlformats.org/officeDocument/2006/relationships/slideLayout" Target="../slideLayouts/slideLayout125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超低功耗</a:t>
            </a:r>
            <a:r>
              <a:rPr lang="en-US" altLang="zh-CN" sz="4400" dirty="0"/>
              <a:t>SDR</a:t>
            </a:r>
            <a:r>
              <a:rPr lang="zh-CN" altLang="en-US" sz="4400" dirty="0"/>
              <a:t>中</a:t>
            </a:r>
            <a:r>
              <a:rPr lang="en-US" altLang="zh-CN" sz="4400" dirty="0"/>
              <a:t>LoRa Mac</a:t>
            </a:r>
            <a:r>
              <a:rPr lang="zh-CN" altLang="en-US" sz="4400" dirty="0"/>
              <a:t>层设计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813434" y="5202516"/>
            <a:ext cx="6419081" cy="59848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指导教师：田晓华  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组长：冯绍庭</a:t>
            </a:r>
            <a:r>
              <a:rPr lang="en-US" altLang="zh-CN" sz="2000" dirty="0">
                <a:solidFill>
                  <a:schemeClr val="bg1"/>
                </a:solidFill>
              </a:rPr>
              <a:t>       </a:t>
            </a:r>
            <a:r>
              <a:rPr lang="zh-CN" altLang="en-US" sz="2000" dirty="0">
                <a:solidFill>
                  <a:schemeClr val="bg1"/>
                </a:solidFill>
              </a:rPr>
              <a:t>组员：张驰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</a:rPr>
              <a:t>张宇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</a:rPr>
              <a:t>孙丰平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普通消息收发</a:t>
            </a:r>
            <a:r>
              <a:rPr lang="en-US" altLang="zh-CN" dirty="0">
                <a:sym typeface="+mn-ea"/>
              </a:rPr>
              <a:t>——ACK</a:t>
            </a:r>
            <a:r>
              <a:rPr lang="zh-CN" altLang="en-US" dirty="0">
                <a:sym typeface="+mn-ea"/>
              </a:rPr>
              <a:t>机制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28084" y="141085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27449" y="1533414"/>
            <a:ext cx="159766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INIT</a:t>
            </a:r>
          </a:p>
        </p:txBody>
      </p:sp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3311644" y="141847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311009" y="1544209"/>
            <a:ext cx="1597660" cy="320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UART_WAIT</a:t>
            </a:r>
          </a:p>
        </p:txBody>
      </p:sp>
      <p:sp>
        <p:nvSpPr>
          <p:cNvPr id="13" name="圆角矩形 12"/>
          <p:cNvSpPr/>
          <p:nvPr>
            <p:custDataLst>
              <p:tags r:id="rId3"/>
            </p:custDataLst>
          </p:nvPr>
        </p:nvSpPr>
        <p:spPr>
          <a:xfrm>
            <a:off x="217924" y="252337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209669" y="2645934"/>
            <a:ext cx="160528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TX_INIT</a:t>
            </a:r>
          </a:p>
        </p:txBody>
      </p:sp>
      <p:sp>
        <p:nvSpPr>
          <p:cNvPr id="15" name="圆角矩形 14"/>
          <p:cNvSpPr/>
          <p:nvPr>
            <p:custDataLst>
              <p:tags r:id="rId5"/>
            </p:custDataLst>
          </p:nvPr>
        </p:nvSpPr>
        <p:spPr>
          <a:xfrm>
            <a:off x="3301484" y="252337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3254494" y="2629424"/>
            <a:ext cx="167894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TX_WAIT</a:t>
            </a:r>
          </a:p>
        </p:txBody>
      </p:sp>
      <p:sp>
        <p:nvSpPr>
          <p:cNvPr id="17" name="圆角矩形 16"/>
          <p:cNvSpPr/>
          <p:nvPr>
            <p:custDataLst>
              <p:tags r:id="rId7"/>
            </p:custDataLst>
          </p:nvPr>
        </p:nvSpPr>
        <p:spPr>
          <a:xfrm>
            <a:off x="6394569" y="252337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6372979" y="2629424"/>
            <a:ext cx="1637665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</a:t>
            </a:r>
          </a:p>
        </p:txBody>
      </p:sp>
      <p:pic>
        <p:nvPicPr>
          <p:cNvPr id="20" name="图片 19" descr="箭头"/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950204" y="1497854"/>
            <a:ext cx="1235710" cy="407035"/>
          </a:xfrm>
          <a:prstGeom prst="rect">
            <a:avLst/>
          </a:prstGeom>
        </p:spPr>
      </p:pic>
      <p:pic>
        <p:nvPicPr>
          <p:cNvPr id="21" name="图片 20" descr="箭头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906764" y="2585609"/>
            <a:ext cx="1432560" cy="391160"/>
          </a:xfrm>
          <a:prstGeom prst="rect">
            <a:avLst/>
          </a:prstGeom>
        </p:spPr>
      </p:pic>
      <p:pic>
        <p:nvPicPr>
          <p:cNvPr id="22" name="图片 21" descr="箭头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851779" y="2585609"/>
            <a:ext cx="1411605" cy="442595"/>
          </a:xfrm>
          <a:prstGeom prst="rect">
            <a:avLst/>
          </a:prstGeom>
        </p:spPr>
      </p:pic>
      <p:pic>
        <p:nvPicPr>
          <p:cNvPr id="23" name="图片 22" descr="箭头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9480000">
            <a:off x="1852414" y="2006489"/>
            <a:ext cx="1418590" cy="394335"/>
          </a:xfrm>
          <a:prstGeom prst="rect">
            <a:avLst/>
          </a:prstGeom>
        </p:spPr>
      </p:pic>
      <p:pic>
        <p:nvPicPr>
          <p:cNvPr id="24" name="图片 23" descr="箭头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 rot="13528571">
            <a:off x="4489015" y="2488699"/>
            <a:ext cx="2015523" cy="507412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9665454" y="1278779"/>
            <a:ext cx="91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发端</a:t>
            </a:r>
          </a:p>
        </p:txBody>
      </p:sp>
      <p:sp>
        <p:nvSpPr>
          <p:cNvPr id="56" name="圆角矩形 55"/>
          <p:cNvSpPr/>
          <p:nvPr>
            <p:custDataLst>
              <p:tags r:id="rId13"/>
            </p:custDataLst>
          </p:nvPr>
        </p:nvSpPr>
        <p:spPr>
          <a:xfrm>
            <a:off x="5953778" y="1134820"/>
            <a:ext cx="1327785" cy="48577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>
            <p:custDataLst>
              <p:tags r:id="rId14"/>
            </p:custDataLst>
          </p:nvPr>
        </p:nvSpPr>
        <p:spPr>
          <a:xfrm>
            <a:off x="5897263" y="1213560"/>
            <a:ext cx="1443990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RX_INIT</a:t>
            </a:r>
          </a:p>
        </p:txBody>
      </p:sp>
      <p:sp>
        <p:nvSpPr>
          <p:cNvPr id="58" name="圆角矩形 57"/>
          <p:cNvSpPr/>
          <p:nvPr>
            <p:custDataLst>
              <p:tags r:id="rId15"/>
            </p:custDataLst>
          </p:nvPr>
        </p:nvSpPr>
        <p:spPr>
          <a:xfrm>
            <a:off x="8226544" y="1986169"/>
            <a:ext cx="1417955" cy="45783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6"/>
            </p:custDataLst>
          </p:nvPr>
        </p:nvSpPr>
        <p:spPr>
          <a:xfrm>
            <a:off x="8149709" y="2084594"/>
            <a:ext cx="1595755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RX_WAIT</a:t>
            </a:r>
          </a:p>
        </p:txBody>
      </p:sp>
      <p:sp>
        <p:nvSpPr>
          <p:cNvPr id="60" name="圆角矩形 59"/>
          <p:cNvSpPr/>
          <p:nvPr>
            <p:custDataLst>
              <p:tags r:id="rId17"/>
            </p:custDataLst>
          </p:nvPr>
        </p:nvSpPr>
        <p:spPr>
          <a:xfrm>
            <a:off x="10580489" y="2638314"/>
            <a:ext cx="1182370" cy="45783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>
            <p:custDataLst>
              <p:tags r:id="rId18"/>
            </p:custDataLst>
          </p:nvPr>
        </p:nvSpPr>
        <p:spPr>
          <a:xfrm>
            <a:off x="10529054" y="2699274"/>
            <a:ext cx="1233805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</a:t>
            </a:r>
          </a:p>
        </p:txBody>
      </p:sp>
      <p:pic>
        <p:nvPicPr>
          <p:cNvPr id="66" name="图片 65" descr="箭头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 rot="1260000">
            <a:off x="7164824" y="1732804"/>
            <a:ext cx="999490" cy="275590"/>
          </a:xfrm>
          <a:prstGeom prst="rect">
            <a:avLst/>
          </a:prstGeom>
        </p:spPr>
      </p:pic>
      <p:pic>
        <p:nvPicPr>
          <p:cNvPr id="67" name="图片 66" descr="箭头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 rot="1200000">
            <a:off x="9673074" y="2327799"/>
            <a:ext cx="919480" cy="253365"/>
          </a:xfrm>
          <a:prstGeom prst="rect">
            <a:avLst/>
          </a:prstGeom>
        </p:spPr>
      </p:pic>
      <p:pic>
        <p:nvPicPr>
          <p:cNvPr id="75" name="图片 74" descr="箭头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 rot="16200000">
            <a:off x="6360519" y="1855480"/>
            <a:ext cx="745173" cy="4318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D94907-FCAB-5564-7DDA-2559164F897A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3283098" y="3505160"/>
            <a:ext cx="5090795" cy="1080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4400"/>
          </a:p>
        </p:txBody>
      </p:sp>
      <p:sp>
        <p:nvSpPr>
          <p:cNvPr id="9" name="圆角矩形 24">
            <a:extLst>
              <a:ext uri="{FF2B5EF4-FFF2-40B4-BE49-F238E27FC236}">
                <a16:creationId xmlns:a16="http://schemas.microsoft.com/office/drawing/2014/main" id="{56966158-8BD3-AD4E-CD01-32DC1FD96A05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244594" y="3713852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56F2A57-6D13-FBA7-F975-87BD49BB6A21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243959" y="3836407"/>
            <a:ext cx="159766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INIT</a:t>
            </a:r>
          </a:p>
        </p:txBody>
      </p:sp>
      <p:sp>
        <p:nvSpPr>
          <p:cNvPr id="25" name="圆角矩形 28">
            <a:extLst>
              <a:ext uri="{FF2B5EF4-FFF2-40B4-BE49-F238E27FC236}">
                <a16:creationId xmlns:a16="http://schemas.microsoft.com/office/drawing/2014/main" id="{52F48352-016D-29B5-EB20-A45143BF3ED2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209669" y="4743187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51D7E92-4D51-2A76-8D4D-ACAA1429FA26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201414" y="4865742"/>
            <a:ext cx="160528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RX_INIT</a:t>
            </a:r>
          </a:p>
        </p:txBody>
      </p:sp>
      <p:sp>
        <p:nvSpPr>
          <p:cNvPr id="27" name="圆角矩形 32">
            <a:extLst>
              <a:ext uri="{FF2B5EF4-FFF2-40B4-BE49-F238E27FC236}">
                <a16:creationId xmlns:a16="http://schemas.microsoft.com/office/drawing/2014/main" id="{2F235F5A-3EA8-2BFC-B5A0-158145D5BD3A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3293229" y="4743187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7BA9E6-5867-5CF4-A95B-193C7B3ADD92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3246239" y="4849232"/>
            <a:ext cx="167894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RX_WAIT</a:t>
            </a:r>
          </a:p>
        </p:txBody>
      </p:sp>
      <p:sp>
        <p:nvSpPr>
          <p:cNvPr id="29" name="圆角矩形 36">
            <a:extLst>
              <a:ext uri="{FF2B5EF4-FFF2-40B4-BE49-F238E27FC236}">
                <a16:creationId xmlns:a16="http://schemas.microsoft.com/office/drawing/2014/main" id="{C9B61A92-D4DC-EFF9-13E0-D0970E1FE0F5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6386314" y="4743187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CC3ED5D-C83B-C082-D3EA-B6E755B92D84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6364724" y="4849232"/>
            <a:ext cx="1637665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</a:t>
            </a:r>
          </a:p>
        </p:txBody>
      </p:sp>
      <p:pic>
        <p:nvPicPr>
          <p:cNvPr id="31" name="图片 39" descr="箭头">
            <a:extLst>
              <a:ext uri="{FF2B5EF4-FFF2-40B4-BE49-F238E27FC236}">
                <a16:creationId xmlns:a16="http://schemas.microsoft.com/office/drawing/2014/main" id="{01D143F7-309F-972F-1D15-D5B52416E94A}"/>
              </a:ext>
            </a:extLst>
          </p:cNvPr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919464" y="4827642"/>
            <a:ext cx="1453515" cy="391160"/>
          </a:xfrm>
          <a:prstGeom prst="rect">
            <a:avLst/>
          </a:prstGeom>
        </p:spPr>
      </p:pic>
      <p:pic>
        <p:nvPicPr>
          <p:cNvPr id="32" name="图片 40" descr="箭头">
            <a:extLst>
              <a:ext uri="{FF2B5EF4-FFF2-40B4-BE49-F238E27FC236}">
                <a16:creationId xmlns:a16="http://schemas.microsoft.com/office/drawing/2014/main" id="{8A9ECA6C-546B-E104-B23B-25D83EDE4C79}"/>
              </a:ext>
            </a:extLst>
          </p:cNvPr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833999" y="4827642"/>
            <a:ext cx="1430020" cy="442595"/>
          </a:xfrm>
          <a:prstGeom prst="rect">
            <a:avLst/>
          </a:prstGeom>
        </p:spPr>
      </p:pic>
      <p:pic>
        <p:nvPicPr>
          <p:cNvPr id="33" name="图片 43" descr="箭头">
            <a:extLst>
              <a:ext uri="{FF2B5EF4-FFF2-40B4-BE49-F238E27FC236}">
                <a16:creationId xmlns:a16="http://schemas.microsoft.com/office/drawing/2014/main" id="{60CF66AE-5A44-3DBD-8C36-FEF117773A8C}"/>
              </a:ext>
            </a:extLst>
          </p:cNvPr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5400000">
            <a:off x="751959" y="4322817"/>
            <a:ext cx="467995" cy="36766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53E66D7-6324-88B4-8C90-6776B4BD6C5D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10442466" y="3740839"/>
            <a:ext cx="91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收端</a:t>
            </a:r>
          </a:p>
        </p:txBody>
      </p:sp>
      <p:sp>
        <p:nvSpPr>
          <p:cNvPr id="40" name="圆角矩形 55">
            <a:extLst>
              <a:ext uri="{FF2B5EF4-FFF2-40B4-BE49-F238E27FC236}">
                <a16:creationId xmlns:a16="http://schemas.microsoft.com/office/drawing/2014/main" id="{9ECCF2AB-DFED-3798-4706-D9B4B7A76926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4624824" y="373195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AE93AE5-8B04-3CDF-94E0-37C458D1DA33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4525764" y="3765605"/>
            <a:ext cx="152590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TX_INIT</a:t>
            </a:r>
          </a:p>
        </p:txBody>
      </p:sp>
      <p:sp>
        <p:nvSpPr>
          <p:cNvPr id="42" name="圆角矩形 57">
            <a:extLst>
              <a:ext uri="{FF2B5EF4-FFF2-40B4-BE49-F238E27FC236}">
                <a16:creationId xmlns:a16="http://schemas.microsoft.com/office/drawing/2014/main" id="{24989A53-2A87-DE1A-10F4-EA5F7678B0DF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6708894" y="373195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CFB2772-AF44-D6A5-9CBB-FE65FA1CB738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6671429" y="3775765"/>
            <a:ext cx="1350010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TX_WAIT</a:t>
            </a:r>
          </a:p>
        </p:txBody>
      </p:sp>
      <p:sp>
        <p:nvSpPr>
          <p:cNvPr id="44" name="圆角矩形 59">
            <a:extLst>
              <a:ext uri="{FF2B5EF4-FFF2-40B4-BE49-F238E27FC236}">
                <a16:creationId xmlns:a16="http://schemas.microsoft.com/office/drawing/2014/main" id="{82FC120F-9EB4-3080-FE8A-36F05517C78C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8725019" y="373195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5304B9-2955-0032-CB12-C348F57BAB2B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8792329" y="3782750"/>
            <a:ext cx="122745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</a:t>
            </a:r>
          </a:p>
        </p:txBody>
      </p:sp>
      <p:pic>
        <p:nvPicPr>
          <p:cNvPr id="46" name="图片 2" descr="箭头">
            <a:extLst>
              <a:ext uri="{FF2B5EF4-FFF2-40B4-BE49-F238E27FC236}">
                <a16:creationId xmlns:a16="http://schemas.microsoft.com/office/drawing/2014/main" id="{91E11AC0-533D-3531-56CE-03FC87B86AD5}"/>
              </a:ext>
            </a:extLst>
          </p:cNvPr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007219" y="3782750"/>
            <a:ext cx="692150" cy="328930"/>
          </a:xfrm>
          <a:prstGeom prst="rect">
            <a:avLst/>
          </a:prstGeom>
        </p:spPr>
      </p:pic>
      <p:pic>
        <p:nvPicPr>
          <p:cNvPr id="47" name="图片 5" descr="箭头">
            <a:extLst>
              <a:ext uri="{FF2B5EF4-FFF2-40B4-BE49-F238E27FC236}">
                <a16:creationId xmlns:a16="http://schemas.microsoft.com/office/drawing/2014/main" id="{3165DFE1-CCE6-FFE8-67D1-31D61BDE2E40}"/>
              </a:ext>
            </a:extLst>
          </p:cNvPr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021439" y="3782750"/>
            <a:ext cx="692150" cy="328930"/>
          </a:xfrm>
          <a:prstGeom prst="rect">
            <a:avLst/>
          </a:prstGeom>
        </p:spPr>
      </p:pic>
      <p:pic>
        <p:nvPicPr>
          <p:cNvPr id="48" name="图片 7" descr="箭头">
            <a:extLst>
              <a:ext uri="{FF2B5EF4-FFF2-40B4-BE49-F238E27FC236}">
                <a16:creationId xmlns:a16="http://schemas.microsoft.com/office/drawing/2014/main" id="{A6D2DE5F-0B72-D7C4-71EA-98619FF8925A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 rot="12960000">
            <a:off x="5489139" y="4365558"/>
            <a:ext cx="909829" cy="237949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7499C7A-DE1B-200F-0C9F-18848A0C7BCA}"/>
              </a:ext>
            </a:extLst>
          </p:cNvPr>
          <p:cNvCxnSpPr>
            <a:cxnSpLocks/>
            <a:stCxn id="44" idx="2"/>
          </p:cNvCxnSpPr>
          <p:nvPr>
            <p:custDataLst>
              <p:tags r:id="rId44"/>
            </p:custDataLst>
          </p:nvPr>
        </p:nvCxnSpPr>
        <p:spPr>
          <a:xfrm>
            <a:off x="9383514" y="4184705"/>
            <a:ext cx="19685" cy="1455218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160B1E6-0939-A2C0-EA34-3F0DF04C4B27}"/>
              </a:ext>
            </a:extLst>
          </p:cNvPr>
          <p:cNvCxnSpPr>
            <a:cxnSpLocks/>
          </p:cNvCxnSpPr>
          <p:nvPr>
            <p:custDataLst>
              <p:tags r:id="rId45"/>
            </p:custDataLst>
          </p:nvPr>
        </p:nvCxnSpPr>
        <p:spPr>
          <a:xfrm flipV="1">
            <a:off x="697349" y="5639923"/>
            <a:ext cx="8706485" cy="29178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9CBAD21-8791-516D-3CCC-35EB5273EE34}"/>
              </a:ext>
            </a:extLst>
          </p:cNvPr>
          <p:cNvCxnSpPr>
            <a:cxnSpLocks/>
          </p:cNvCxnSpPr>
          <p:nvPr>
            <p:custDataLst>
              <p:tags r:id="rId46"/>
            </p:custDataLst>
          </p:nvPr>
        </p:nvCxnSpPr>
        <p:spPr>
          <a:xfrm>
            <a:off x="697349" y="5305162"/>
            <a:ext cx="1747" cy="379211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656CEF5-5CD2-B3AE-703F-3CDB4F12FCC1}"/>
              </a:ext>
            </a:extLst>
          </p:cNvPr>
          <p:cNvCxnSpPr/>
          <p:nvPr>
            <p:custDataLst>
              <p:tags r:id="rId47"/>
            </p:custDataLst>
          </p:nvPr>
        </p:nvCxnSpPr>
        <p:spPr>
          <a:xfrm flipH="1">
            <a:off x="575429" y="5287382"/>
            <a:ext cx="126365" cy="25209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908EFE7A-6FEC-9DD8-3223-0920694C4A3F}"/>
              </a:ext>
            </a:extLst>
          </p:cNvPr>
          <p:cNvCxnSpPr/>
          <p:nvPr>
            <p:custDataLst>
              <p:tags r:id="rId48"/>
            </p:custDataLst>
          </p:nvPr>
        </p:nvCxnSpPr>
        <p:spPr>
          <a:xfrm>
            <a:off x="701794" y="5305162"/>
            <a:ext cx="127635" cy="23431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66CF88D9-8A93-002C-B0EC-078AE97495F2}"/>
              </a:ext>
            </a:extLst>
          </p:cNvPr>
          <p:cNvCxnSpPr/>
          <p:nvPr/>
        </p:nvCxnSpPr>
        <p:spPr>
          <a:xfrm flipH="1">
            <a:off x="7474069" y="5375178"/>
            <a:ext cx="5080" cy="508000"/>
          </a:xfrm>
          <a:prstGeom prst="line">
            <a:avLst/>
          </a:prstGeom>
          <a:ln w="28575" cmpd="sng">
            <a:solidFill>
              <a:srgbClr val="26262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76CCA313-2D11-8A28-CA36-0874F62F50CC}"/>
              </a:ext>
            </a:extLst>
          </p:cNvPr>
          <p:cNvCxnSpPr>
            <a:cxnSpLocks/>
            <a:stCxn id="102" idx="1"/>
          </p:cNvCxnSpPr>
          <p:nvPr/>
        </p:nvCxnSpPr>
        <p:spPr>
          <a:xfrm>
            <a:off x="1321496" y="5869210"/>
            <a:ext cx="6157653" cy="4443"/>
          </a:xfrm>
          <a:prstGeom prst="line">
            <a:avLst/>
          </a:prstGeom>
          <a:ln w="28575" cmpd="sng">
            <a:solidFill>
              <a:srgbClr val="26262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图片 21" descr="箭头">
            <a:extLst>
              <a:ext uri="{FF2B5EF4-FFF2-40B4-BE49-F238E27FC236}">
                <a16:creationId xmlns:a16="http://schemas.microsoft.com/office/drawing/2014/main" id="{32065921-87D2-D689-617D-408F450E4951}"/>
              </a:ext>
            </a:extLst>
          </p:cNvPr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 rot="16200000">
            <a:off x="1022009" y="5418019"/>
            <a:ext cx="598972" cy="303409"/>
          </a:xfrm>
          <a:prstGeom prst="rect">
            <a:avLst/>
          </a:prstGeom>
        </p:spPr>
      </p:pic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D3970748-16ED-1FB9-403F-F70488DDC909}"/>
              </a:ext>
            </a:extLst>
          </p:cNvPr>
          <p:cNvCxnSpPr>
            <a:cxnSpLocks/>
          </p:cNvCxnSpPr>
          <p:nvPr/>
        </p:nvCxnSpPr>
        <p:spPr>
          <a:xfrm>
            <a:off x="11148891" y="3149607"/>
            <a:ext cx="0" cy="287009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926DF41-356A-D5F2-D87E-E82B2B4E42BD}"/>
              </a:ext>
            </a:extLst>
          </p:cNvPr>
          <p:cNvCxnSpPr>
            <a:cxnSpLocks/>
          </p:cNvCxnSpPr>
          <p:nvPr/>
        </p:nvCxnSpPr>
        <p:spPr>
          <a:xfrm flipV="1">
            <a:off x="6197600" y="3443137"/>
            <a:ext cx="4970592" cy="29178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图片 23" descr="箭头">
            <a:extLst>
              <a:ext uri="{FF2B5EF4-FFF2-40B4-BE49-F238E27FC236}">
                <a16:creationId xmlns:a16="http://schemas.microsoft.com/office/drawing/2014/main" id="{A8D38525-D837-CDED-4A45-98790B55DD08}"/>
              </a:ext>
            </a:extLst>
          </p:cNvPr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12293408">
            <a:off x="4919496" y="1843029"/>
            <a:ext cx="1430655" cy="394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 animBg="1"/>
      <p:bldP spid="59" grpId="0"/>
      <p:bldP spid="60" grpId="0" animBg="1"/>
      <p:bldP spid="61" grpId="0"/>
      <p:bldP spid="40" grpId="0" animBg="1"/>
      <p:bldP spid="41" grpId="0"/>
      <p:bldP spid="42" grpId="0" animBg="1"/>
      <p:bldP spid="43" grpId="0"/>
      <p:bldP spid="44" grpId="0" animBg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数据包的检测与</a:t>
            </a:r>
            <a:r>
              <a:rPr lang="en-US" altLang="zh-CN" dirty="0">
                <a:sym typeface="+mn-ea"/>
              </a:rPr>
              <a:t>CRC</a:t>
            </a:r>
            <a:r>
              <a:rPr lang="zh-CN" altLang="en-US" dirty="0">
                <a:sym typeface="+mn-ea"/>
              </a:rPr>
              <a:t>校验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28084" y="141085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27449" y="1533414"/>
            <a:ext cx="159766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INIT</a:t>
            </a:r>
          </a:p>
        </p:txBody>
      </p:sp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3311644" y="141847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311009" y="1544209"/>
            <a:ext cx="1597660" cy="320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UART_WAIT</a:t>
            </a:r>
          </a:p>
        </p:txBody>
      </p:sp>
      <p:sp>
        <p:nvSpPr>
          <p:cNvPr id="13" name="圆角矩形 12"/>
          <p:cNvSpPr/>
          <p:nvPr>
            <p:custDataLst>
              <p:tags r:id="rId3"/>
            </p:custDataLst>
          </p:nvPr>
        </p:nvSpPr>
        <p:spPr>
          <a:xfrm>
            <a:off x="217924" y="252337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209669" y="2645934"/>
            <a:ext cx="160528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TX_INIT</a:t>
            </a:r>
          </a:p>
        </p:txBody>
      </p:sp>
      <p:sp>
        <p:nvSpPr>
          <p:cNvPr id="15" name="圆角矩形 14"/>
          <p:cNvSpPr/>
          <p:nvPr>
            <p:custDataLst>
              <p:tags r:id="rId5"/>
            </p:custDataLst>
          </p:nvPr>
        </p:nvSpPr>
        <p:spPr>
          <a:xfrm>
            <a:off x="3301484" y="252337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3254494" y="2629424"/>
            <a:ext cx="167894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TX_WAIT</a:t>
            </a:r>
          </a:p>
        </p:txBody>
      </p:sp>
      <p:sp>
        <p:nvSpPr>
          <p:cNvPr id="17" name="圆角矩形 16"/>
          <p:cNvSpPr/>
          <p:nvPr>
            <p:custDataLst>
              <p:tags r:id="rId7"/>
            </p:custDataLst>
          </p:nvPr>
        </p:nvSpPr>
        <p:spPr>
          <a:xfrm>
            <a:off x="6394569" y="252337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6372979" y="2629424"/>
            <a:ext cx="1637665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</a:t>
            </a:r>
          </a:p>
        </p:txBody>
      </p:sp>
      <p:pic>
        <p:nvPicPr>
          <p:cNvPr id="20" name="图片 19" descr="箭头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950204" y="1497854"/>
            <a:ext cx="1235710" cy="407035"/>
          </a:xfrm>
          <a:prstGeom prst="rect">
            <a:avLst/>
          </a:prstGeom>
        </p:spPr>
      </p:pic>
      <p:pic>
        <p:nvPicPr>
          <p:cNvPr id="21" name="图片 20" descr="箭头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906764" y="2585609"/>
            <a:ext cx="1432560" cy="391160"/>
          </a:xfrm>
          <a:prstGeom prst="rect">
            <a:avLst/>
          </a:prstGeom>
        </p:spPr>
      </p:pic>
      <p:pic>
        <p:nvPicPr>
          <p:cNvPr id="22" name="图片 21" descr="箭头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851779" y="2585609"/>
            <a:ext cx="1411605" cy="442595"/>
          </a:xfrm>
          <a:prstGeom prst="rect">
            <a:avLst/>
          </a:prstGeom>
        </p:spPr>
      </p:pic>
      <p:pic>
        <p:nvPicPr>
          <p:cNvPr id="23" name="图片 22" descr="箭头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9480000">
            <a:off x="1852414" y="2006489"/>
            <a:ext cx="1418590" cy="394335"/>
          </a:xfrm>
          <a:prstGeom prst="rect">
            <a:avLst/>
          </a:prstGeom>
        </p:spPr>
      </p:pic>
      <p:pic>
        <p:nvPicPr>
          <p:cNvPr id="24" name="图片 23" descr="箭头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rot="13528571">
            <a:off x="4489015" y="2488699"/>
            <a:ext cx="2015523" cy="507412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9665454" y="1278779"/>
            <a:ext cx="91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发端</a:t>
            </a:r>
          </a:p>
        </p:txBody>
      </p:sp>
      <p:sp>
        <p:nvSpPr>
          <p:cNvPr id="56" name="圆角矩形 55"/>
          <p:cNvSpPr/>
          <p:nvPr>
            <p:custDataLst>
              <p:tags r:id="rId13"/>
            </p:custDataLst>
          </p:nvPr>
        </p:nvSpPr>
        <p:spPr>
          <a:xfrm>
            <a:off x="5953778" y="1134820"/>
            <a:ext cx="1327785" cy="48577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>
            <p:custDataLst>
              <p:tags r:id="rId14"/>
            </p:custDataLst>
          </p:nvPr>
        </p:nvSpPr>
        <p:spPr>
          <a:xfrm>
            <a:off x="5897263" y="1213560"/>
            <a:ext cx="1443990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RX_INIT</a:t>
            </a:r>
          </a:p>
        </p:txBody>
      </p:sp>
      <p:sp>
        <p:nvSpPr>
          <p:cNvPr id="58" name="圆角矩形 57"/>
          <p:cNvSpPr/>
          <p:nvPr>
            <p:custDataLst>
              <p:tags r:id="rId15"/>
            </p:custDataLst>
          </p:nvPr>
        </p:nvSpPr>
        <p:spPr>
          <a:xfrm>
            <a:off x="8226544" y="1986169"/>
            <a:ext cx="1417955" cy="45783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6"/>
            </p:custDataLst>
          </p:nvPr>
        </p:nvSpPr>
        <p:spPr>
          <a:xfrm>
            <a:off x="8149709" y="2084594"/>
            <a:ext cx="1595755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RX_WAIT</a:t>
            </a:r>
          </a:p>
        </p:txBody>
      </p:sp>
      <p:sp>
        <p:nvSpPr>
          <p:cNvPr id="60" name="圆角矩形 59"/>
          <p:cNvSpPr/>
          <p:nvPr>
            <p:custDataLst>
              <p:tags r:id="rId17"/>
            </p:custDataLst>
          </p:nvPr>
        </p:nvSpPr>
        <p:spPr>
          <a:xfrm>
            <a:off x="10580489" y="2638314"/>
            <a:ext cx="1182370" cy="45783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>
            <p:custDataLst>
              <p:tags r:id="rId18"/>
            </p:custDataLst>
          </p:nvPr>
        </p:nvSpPr>
        <p:spPr>
          <a:xfrm>
            <a:off x="10529054" y="2699274"/>
            <a:ext cx="1233805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</a:t>
            </a:r>
          </a:p>
        </p:txBody>
      </p:sp>
      <p:pic>
        <p:nvPicPr>
          <p:cNvPr id="66" name="图片 65" descr="箭头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 rot="1260000">
            <a:off x="7164824" y="1732804"/>
            <a:ext cx="999490" cy="275590"/>
          </a:xfrm>
          <a:prstGeom prst="rect">
            <a:avLst/>
          </a:prstGeom>
        </p:spPr>
      </p:pic>
      <p:pic>
        <p:nvPicPr>
          <p:cNvPr id="67" name="图片 66" descr="箭头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 rot="1200000">
            <a:off x="9673074" y="2327799"/>
            <a:ext cx="919480" cy="253365"/>
          </a:xfrm>
          <a:prstGeom prst="rect">
            <a:avLst/>
          </a:prstGeom>
        </p:spPr>
      </p:pic>
      <p:pic>
        <p:nvPicPr>
          <p:cNvPr id="75" name="图片 74" descr="箭头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 rot="16200000">
            <a:off x="6360519" y="1855480"/>
            <a:ext cx="745173" cy="4318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D94907-FCAB-5564-7DDA-2559164F897A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3283098" y="3505160"/>
            <a:ext cx="5090795" cy="1080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4400"/>
          </a:p>
        </p:txBody>
      </p:sp>
      <p:sp>
        <p:nvSpPr>
          <p:cNvPr id="9" name="圆角矩形 24">
            <a:extLst>
              <a:ext uri="{FF2B5EF4-FFF2-40B4-BE49-F238E27FC236}">
                <a16:creationId xmlns:a16="http://schemas.microsoft.com/office/drawing/2014/main" id="{56966158-8BD3-AD4E-CD01-32DC1FD96A05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244594" y="3713852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56F2A57-6D13-FBA7-F975-87BD49BB6A21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243959" y="3836407"/>
            <a:ext cx="159766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INIT</a:t>
            </a:r>
          </a:p>
        </p:txBody>
      </p:sp>
      <p:sp>
        <p:nvSpPr>
          <p:cNvPr id="25" name="圆角矩形 28">
            <a:extLst>
              <a:ext uri="{FF2B5EF4-FFF2-40B4-BE49-F238E27FC236}">
                <a16:creationId xmlns:a16="http://schemas.microsoft.com/office/drawing/2014/main" id="{52F48352-016D-29B5-EB20-A45143BF3ED2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209669" y="4743187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51D7E92-4D51-2A76-8D4D-ACAA1429FA26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201414" y="4865742"/>
            <a:ext cx="160528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RX_INIT</a:t>
            </a:r>
          </a:p>
        </p:txBody>
      </p:sp>
      <p:sp>
        <p:nvSpPr>
          <p:cNvPr id="27" name="圆角矩形 32">
            <a:extLst>
              <a:ext uri="{FF2B5EF4-FFF2-40B4-BE49-F238E27FC236}">
                <a16:creationId xmlns:a16="http://schemas.microsoft.com/office/drawing/2014/main" id="{2F235F5A-3EA8-2BFC-B5A0-158145D5BD3A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3293229" y="4743187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7BA9E6-5867-5CF4-A95B-193C7B3ADD92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3246239" y="4849232"/>
            <a:ext cx="167894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RX_WAIT</a:t>
            </a:r>
          </a:p>
        </p:txBody>
      </p:sp>
      <p:sp>
        <p:nvSpPr>
          <p:cNvPr id="29" name="圆角矩形 36">
            <a:extLst>
              <a:ext uri="{FF2B5EF4-FFF2-40B4-BE49-F238E27FC236}">
                <a16:creationId xmlns:a16="http://schemas.microsoft.com/office/drawing/2014/main" id="{C9B61A92-D4DC-EFF9-13E0-D0970E1FE0F5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6386314" y="4743187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CC3ED5D-C83B-C082-D3EA-B6E755B92D84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6364724" y="4849232"/>
            <a:ext cx="1637665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</a:t>
            </a:r>
          </a:p>
        </p:txBody>
      </p:sp>
      <p:pic>
        <p:nvPicPr>
          <p:cNvPr id="31" name="图片 39" descr="箭头">
            <a:extLst>
              <a:ext uri="{FF2B5EF4-FFF2-40B4-BE49-F238E27FC236}">
                <a16:creationId xmlns:a16="http://schemas.microsoft.com/office/drawing/2014/main" id="{01D143F7-309F-972F-1D15-D5B52416E94A}"/>
              </a:ext>
            </a:extLst>
          </p:cNvPr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919464" y="4827642"/>
            <a:ext cx="1453515" cy="391160"/>
          </a:xfrm>
          <a:prstGeom prst="rect">
            <a:avLst/>
          </a:prstGeom>
        </p:spPr>
      </p:pic>
      <p:pic>
        <p:nvPicPr>
          <p:cNvPr id="32" name="图片 40" descr="箭头">
            <a:extLst>
              <a:ext uri="{FF2B5EF4-FFF2-40B4-BE49-F238E27FC236}">
                <a16:creationId xmlns:a16="http://schemas.microsoft.com/office/drawing/2014/main" id="{8A9ECA6C-546B-E104-B23B-25D83EDE4C79}"/>
              </a:ext>
            </a:extLst>
          </p:cNvPr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33999" y="4827642"/>
            <a:ext cx="1430020" cy="442595"/>
          </a:xfrm>
          <a:prstGeom prst="rect">
            <a:avLst/>
          </a:prstGeom>
        </p:spPr>
      </p:pic>
      <p:pic>
        <p:nvPicPr>
          <p:cNvPr id="33" name="图片 43" descr="箭头">
            <a:extLst>
              <a:ext uri="{FF2B5EF4-FFF2-40B4-BE49-F238E27FC236}">
                <a16:creationId xmlns:a16="http://schemas.microsoft.com/office/drawing/2014/main" id="{60CF66AE-5A44-3DBD-8C36-FEF117773A8C}"/>
              </a:ext>
            </a:extLst>
          </p:cNvPr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5400000">
            <a:off x="751959" y="4322817"/>
            <a:ext cx="467995" cy="36766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53E66D7-6324-88B4-8C90-6776B4BD6C5D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10442466" y="3740839"/>
            <a:ext cx="91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收端</a:t>
            </a:r>
          </a:p>
        </p:txBody>
      </p:sp>
      <p:sp>
        <p:nvSpPr>
          <p:cNvPr id="40" name="圆角矩形 55">
            <a:extLst>
              <a:ext uri="{FF2B5EF4-FFF2-40B4-BE49-F238E27FC236}">
                <a16:creationId xmlns:a16="http://schemas.microsoft.com/office/drawing/2014/main" id="{9ECCF2AB-DFED-3798-4706-D9B4B7A76926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4624824" y="373195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AE93AE5-8B04-3CDF-94E0-37C458D1DA33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4525764" y="3765605"/>
            <a:ext cx="152590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TX_INIT</a:t>
            </a:r>
          </a:p>
        </p:txBody>
      </p:sp>
      <p:sp>
        <p:nvSpPr>
          <p:cNvPr id="42" name="圆角矩形 57">
            <a:extLst>
              <a:ext uri="{FF2B5EF4-FFF2-40B4-BE49-F238E27FC236}">
                <a16:creationId xmlns:a16="http://schemas.microsoft.com/office/drawing/2014/main" id="{24989A53-2A87-DE1A-10F4-EA5F7678B0DF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6708894" y="373195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CFB2772-AF44-D6A5-9CBB-FE65FA1CB738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6671429" y="3775765"/>
            <a:ext cx="1350010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TX_WAIT</a:t>
            </a:r>
          </a:p>
        </p:txBody>
      </p:sp>
      <p:sp>
        <p:nvSpPr>
          <p:cNvPr id="44" name="圆角矩形 59">
            <a:extLst>
              <a:ext uri="{FF2B5EF4-FFF2-40B4-BE49-F238E27FC236}">
                <a16:creationId xmlns:a16="http://schemas.microsoft.com/office/drawing/2014/main" id="{82FC120F-9EB4-3080-FE8A-36F05517C78C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8725019" y="373195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5304B9-2955-0032-CB12-C348F57BAB2B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8792329" y="3782750"/>
            <a:ext cx="122745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</a:t>
            </a:r>
          </a:p>
        </p:txBody>
      </p:sp>
      <p:pic>
        <p:nvPicPr>
          <p:cNvPr id="46" name="图片 2" descr="箭头">
            <a:extLst>
              <a:ext uri="{FF2B5EF4-FFF2-40B4-BE49-F238E27FC236}">
                <a16:creationId xmlns:a16="http://schemas.microsoft.com/office/drawing/2014/main" id="{91E11AC0-533D-3531-56CE-03FC87B86AD5}"/>
              </a:ext>
            </a:extLst>
          </p:cNvPr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6007219" y="3782750"/>
            <a:ext cx="692150" cy="328930"/>
          </a:xfrm>
          <a:prstGeom prst="rect">
            <a:avLst/>
          </a:prstGeom>
        </p:spPr>
      </p:pic>
      <p:pic>
        <p:nvPicPr>
          <p:cNvPr id="47" name="图片 5" descr="箭头">
            <a:extLst>
              <a:ext uri="{FF2B5EF4-FFF2-40B4-BE49-F238E27FC236}">
                <a16:creationId xmlns:a16="http://schemas.microsoft.com/office/drawing/2014/main" id="{3165DFE1-CCE6-FFE8-67D1-31D61BDE2E40}"/>
              </a:ext>
            </a:extLst>
          </p:cNvPr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8021439" y="3782750"/>
            <a:ext cx="692150" cy="328930"/>
          </a:xfrm>
          <a:prstGeom prst="rect">
            <a:avLst/>
          </a:prstGeom>
        </p:spPr>
      </p:pic>
      <p:pic>
        <p:nvPicPr>
          <p:cNvPr id="48" name="图片 7" descr="箭头">
            <a:extLst>
              <a:ext uri="{FF2B5EF4-FFF2-40B4-BE49-F238E27FC236}">
                <a16:creationId xmlns:a16="http://schemas.microsoft.com/office/drawing/2014/main" id="{A6D2DE5F-0B72-D7C4-71EA-98619FF8925A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 rot="12051741">
            <a:off x="5773927" y="4288606"/>
            <a:ext cx="1114085" cy="291368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7499C7A-DE1B-200F-0C9F-18848A0C7BCA}"/>
              </a:ext>
            </a:extLst>
          </p:cNvPr>
          <p:cNvCxnSpPr>
            <a:cxnSpLocks/>
            <a:stCxn id="44" idx="2"/>
          </p:cNvCxnSpPr>
          <p:nvPr>
            <p:custDataLst>
              <p:tags r:id="rId44"/>
            </p:custDataLst>
          </p:nvPr>
        </p:nvCxnSpPr>
        <p:spPr>
          <a:xfrm>
            <a:off x="9383514" y="4184705"/>
            <a:ext cx="19685" cy="1455218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160B1E6-0939-A2C0-EA34-3F0DF04C4B27}"/>
              </a:ext>
            </a:extLst>
          </p:cNvPr>
          <p:cNvCxnSpPr>
            <a:cxnSpLocks/>
          </p:cNvCxnSpPr>
          <p:nvPr>
            <p:custDataLst>
              <p:tags r:id="rId45"/>
            </p:custDataLst>
          </p:nvPr>
        </p:nvCxnSpPr>
        <p:spPr>
          <a:xfrm flipV="1">
            <a:off x="697349" y="5639923"/>
            <a:ext cx="8706485" cy="29178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9CBAD21-8791-516D-3CCC-35EB5273EE34}"/>
              </a:ext>
            </a:extLst>
          </p:cNvPr>
          <p:cNvCxnSpPr>
            <a:cxnSpLocks/>
          </p:cNvCxnSpPr>
          <p:nvPr>
            <p:custDataLst>
              <p:tags r:id="rId46"/>
            </p:custDataLst>
          </p:nvPr>
        </p:nvCxnSpPr>
        <p:spPr>
          <a:xfrm>
            <a:off x="697349" y="5305162"/>
            <a:ext cx="1747" cy="379211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656CEF5-5CD2-B3AE-703F-3CDB4F12FCC1}"/>
              </a:ext>
            </a:extLst>
          </p:cNvPr>
          <p:cNvCxnSpPr/>
          <p:nvPr>
            <p:custDataLst>
              <p:tags r:id="rId47"/>
            </p:custDataLst>
          </p:nvPr>
        </p:nvCxnSpPr>
        <p:spPr>
          <a:xfrm flipH="1">
            <a:off x="575429" y="5287382"/>
            <a:ext cx="126365" cy="25209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908EFE7A-6FEC-9DD8-3223-0920694C4A3F}"/>
              </a:ext>
            </a:extLst>
          </p:cNvPr>
          <p:cNvCxnSpPr/>
          <p:nvPr>
            <p:custDataLst>
              <p:tags r:id="rId48"/>
            </p:custDataLst>
          </p:nvPr>
        </p:nvCxnSpPr>
        <p:spPr>
          <a:xfrm>
            <a:off x="701794" y="5305162"/>
            <a:ext cx="127635" cy="23431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66CF88D9-8A93-002C-B0EC-078AE97495F2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371420" y="5361210"/>
            <a:ext cx="4086" cy="543968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76CCA313-2D11-8A28-CA36-0874F62F50CC}"/>
              </a:ext>
            </a:extLst>
          </p:cNvPr>
          <p:cNvCxnSpPr>
            <a:cxnSpLocks/>
            <a:stCxn id="102" idx="1"/>
            <a:endCxn id="35" idx="1"/>
          </p:cNvCxnSpPr>
          <p:nvPr/>
        </p:nvCxnSpPr>
        <p:spPr>
          <a:xfrm flipV="1">
            <a:off x="1339605" y="5905178"/>
            <a:ext cx="3035901" cy="449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图片 21" descr="箭头">
            <a:extLst>
              <a:ext uri="{FF2B5EF4-FFF2-40B4-BE49-F238E27FC236}">
                <a16:creationId xmlns:a16="http://schemas.microsoft.com/office/drawing/2014/main" id="{32065921-87D2-D689-617D-408F450E4951}"/>
              </a:ext>
            </a:extLst>
          </p:cNvPr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 rot="16200000">
            <a:off x="1019886" y="5420143"/>
            <a:ext cx="639437" cy="339625"/>
          </a:xfrm>
          <a:prstGeom prst="rect">
            <a:avLst/>
          </a:prstGeom>
        </p:spPr>
      </p:pic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D3970748-16ED-1FB9-403F-F70488DDC909}"/>
              </a:ext>
            </a:extLst>
          </p:cNvPr>
          <p:cNvCxnSpPr>
            <a:cxnSpLocks/>
          </p:cNvCxnSpPr>
          <p:nvPr/>
        </p:nvCxnSpPr>
        <p:spPr>
          <a:xfrm>
            <a:off x="11148891" y="3149607"/>
            <a:ext cx="0" cy="287009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926DF41-356A-D5F2-D87E-E82B2B4E42BD}"/>
              </a:ext>
            </a:extLst>
          </p:cNvPr>
          <p:cNvCxnSpPr>
            <a:cxnSpLocks/>
          </p:cNvCxnSpPr>
          <p:nvPr/>
        </p:nvCxnSpPr>
        <p:spPr>
          <a:xfrm flipV="1">
            <a:off x="6197600" y="3443137"/>
            <a:ext cx="4970592" cy="29178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DBC7958-B3E6-109C-63D3-8F54227599F8}"/>
              </a:ext>
            </a:extLst>
          </p:cNvPr>
          <p:cNvSpPr txBox="1"/>
          <p:nvPr/>
        </p:nvSpPr>
        <p:spPr>
          <a:xfrm>
            <a:off x="9955014" y="2031125"/>
            <a:ext cx="20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CRC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校验通过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B5A989-52AE-3666-FA62-5BEA45D43FBC}"/>
              </a:ext>
            </a:extLst>
          </p:cNvPr>
          <p:cNvSpPr txBox="1"/>
          <p:nvPr/>
        </p:nvSpPr>
        <p:spPr>
          <a:xfrm>
            <a:off x="4841224" y="4581381"/>
            <a:ext cx="20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CRC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校验通过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C565686-74FE-3310-C329-1A0CED5FD4B4}"/>
              </a:ext>
            </a:extLst>
          </p:cNvPr>
          <p:cNvSpPr txBox="1"/>
          <p:nvPr/>
        </p:nvSpPr>
        <p:spPr>
          <a:xfrm>
            <a:off x="4375506" y="5720512"/>
            <a:ext cx="326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CRC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校验失败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Tag_ID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不符</a:t>
            </a:r>
          </a:p>
        </p:txBody>
      </p:sp>
    </p:spTree>
    <p:extLst>
      <p:ext uri="{BB962C8B-B14F-4D97-AF65-F5344CB8AC3E}">
        <p14:creationId xmlns:p14="http://schemas.microsoft.com/office/powerpoint/2010/main" val="223085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超时重传机制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5CFA7311-3E30-3CF1-988F-9AC8AAFB9475}"/>
              </a:ext>
            </a:extLst>
          </p:cNvPr>
          <p:cNvSpPr/>
          <p:nvPr/>
        </p:nvSpPr>
        <p:spPr>
          <a:xfrm>
            <a:off x="232846" y="179693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99DC80-C1B7-DA1A-DB41-DA5918B0B6E5}"/>
              </a:ext>
            </a:extLst>
          </p:cNvPr>
          <p:cNvSpPr txBox="1"/>
          <p:nvPr/>
        </p:nvSpPr>
        <p:spPr>
          <a:xfrm>
            <a:off x="232211" y="1919494"/>
            <a:ext cx="159766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INIT</a:t>
            </a:r>
          </a:p>
        </p:txBody>
      </p:sp>
      <p:sp>
        <p:nvSpPr>
          <p:cNvPr id="4" name="圆角矩形 10">
            <a:extLst>
              <a:ext uri="{FF2B5EF4-FFF2-40B4-BE49-F238E27FC236}">
                <a16:creationId xmlns:a16="http://schemas.microsoft.com/office/drawing/2014/main" id="{E259F301-9B96-F77B-833A-33FA2F7276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316406" y="180455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BEB11B-49FF-D884-8F56-187739B2209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315771" y="1930289"/>
            <a:ext cx="1597660" cy="320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UART_WAIT</a:t>
            </a:r>
          </a:p>
        </p:txBody>
      </p:sp>
      <p:sp>
        <p:nvSpPr>
          <p:cNvPr id="8" name="圆角矩形 12">
            <a:extLst>
              <a:ext uri="{FF2B5EF4-FFF2-40B4-BE49-F238E27FC236}">
                <a16:creationId xmlns:a16="http://schemas.microsoft.com/office/drawing/2014/main" id="{C256439D-BB18-CE89-2DEF-AAD3354015E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22686" y="290945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12446B-A148-0EA1-9885-C06BAFE947E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14431" y="3032014"/>
            <a:ext cx="160528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TX_INIT</a:t>
            </a:r>
          </a:p>
        </p:txBody>
      </p:sp>
      <p:sp>
        <p:nvSpPr>
          <p:cNvPr id="10" name="圆角矩形 14">
            <a:extLst>
              <a:ext uri="{FF2B5EF4-FFF2-40B4-BE49-F238E27FC236}">
                <a16:creationId xmlns:a16="http://schemas.microsoft.com/office/drawing/2014/main" id="{1FB5400C-5BA8-38C5-66B2-D328AA5BB39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306246" y="290945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E23718-3D08-C91C-525D-D7CD97449E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259256" y="3015504"/>
            <a:ext cx="167894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TX_WAIT</a:t>
            </a:r>
          </a:p>
        </p:txBody>
      </p:sp>
      <p:sp>
        <p:nvSpPr>
          <p:cNvPr id="12" name="圆角矩形 16">
            <a:extLst>
              <a:ext uri="{FF2B5EF4-FFF2-40B4-BE49-F238E27FC236}">
                <a16:creationId xmlns:a16="http://schemas.microsoft.com/office/drawing/2014/main" id="{CB601ADC-D2C1-2130-239F-DD3705D51E0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99331" y="2909459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1C9A11-0759-0A03-DB77-64D9B009F8E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377741" y="3015504"/>
            <a:ext cx="1637665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</a:t>
            </a:r>
          </a:p>
        </p:txBody>
      </p:sp>
      <p:pic>
        <p:nvPicPr>
          <p:cNvPr id="14" name="图片 19" descr="箭头">
            <a:extLst>
              <a:ext uri="{FF2B5EF4-FFF2-40B4-BE49-F238E27FC236}">
                <a16:creationId xmlns:a16="http://schemas.microsoft.com/office/drawing/2014/main" id="{D4A7E784-FE27-C23D-6106-E64CDF535F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954966" y="1883934"/>
            <a:ext cx="1235710" cy="407035"/>
          </a:xfrm>
          <a:prstGeom prst="rect">
            <a:avLst/>
          </a:prstGeom>
        </p:spPr>
      </p:pic>
      <p:pic>
        <p:nvPicPr>
          <p:cNvPr id="15" name="图片 20" descr="箭头">
            <a:extLst>
              <a:ext uri="{FF2B5EF4-FFF2-40B4-BE49-F238E27FC236}">
                <a16:creationId xmlns:a16="http://schemas.microsoft.com/office/drawing/2014/main" id="{FA2239BA-7459-710E-0803-01C405CF042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11526" y="2971689"/>
            <a:ext cx="1432560" cy="391160"/>
          </a:xfrm>
          <a:prstGeom prst="rect">
            <a:avLst/>
          </a:prstGeom>
        </p:spPr>
      </p:pic>
      <p:pic>
        <p:nvPicPr>
          <p:cNvPr id="16" name="图片 21" descr="箭头">
            <a:extLst>
              <a:ext uri="{FF2B5EF4-FFF2-40B4-BE49-F238E27FC236}">
                <a16:creationId xmlns:a16="http://schemas.microsoft.com/office/drawing/2014/main" id="{03338B8D-91D8-5CD7-A7E1-982F14BA67D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56541" y="2971689"/>
            <a:ext cx="1411605" cy="442595"/>
          </a:xfrm>
          <a:prstGeom prst="rect">
            <a:avLst/>
          </a:prstGeom>
        </p:spPr>
      </p:pic>
      <p:pic>
        <p:nvPicPr>
          <p:cNvPr id="17" name="图片 22" descr="箭头">
            <a:extLst>
              <a:ext uri="{FF2B5EF4-FFF2-40B4-BE49-F238E27FC236}">
                <a16:creationId xmlns:a16="http://schemas.microsoft.com/office/drawing/2014/main" id="{90802974-3FB7-E11B-6742-609F1ABEA12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9480000">
            <a:off x="1857176" y="2392569"/>
            <a:ext cx="1418590" cy="3943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38B3C4-D914-52D2-2E6A-75F0BA1D4A9F}"/>
              </a:ext>
            </a:extLst>
          </p:cNvPr>
          <p:cNvSpPr txBox="1"/>
          <p:nvPr/>
        </p:nvSpPr>
        <p:spPr>
          <a:xfrm>
            <a:off x="319056" y="1057789"/>
            <a:ext cx="91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发端</a:t>
            </a:r>
          </a:p>
        </p:txBody>
      </p:sp>
      <p:sp>
        <p:nvSpPr>
          <p:cNvPr id="19" name="圆角矩形 55">
            <a:extLst>
              <a:ext uri="{FF2B5EF4-FFF2-40B4-BE49-F238E27FC236}">
                <a16:creationId xmlns:a16="http://schemas.microsoft.com/office/drawing/2014/main" id="{4A0C7FFE-6963-7968-FC49-8CBC9077DE9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958540" y="1520900"/>
            <a:ext cx="1327785" cy="48577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4C0578-CAFE-FA4C-C9D8-D2DAF6E5ED8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902025" y="1599640"/>
            <a:ext cx="1443990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RX_INIT</a:t>
            </a:r>
          </a:p>
        </p:txBody>
      </p:sp>
      <p:sp>
        <p:nvSpPr>
          <p:cNvPr id="21" name="圆角矩形 57">
            <a:extLst>
              <a:ext uri="{FF2B5EF4-FFF2-40B4-BE49-F238E27FC236}">
                <a16:creationId xmlns:a16="http://schemas.microsoft.com/office/drawing/2014/main" id="{9F26BA7B-1538-F94F-CFA3-FB553F06828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231306" y="2372249"/>
            <a:ext cx="1417955" cy="45783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323540-7B33-BD06-121E-12AFD8290D13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154471" y="2470674"/>
            <a:ext cx="1595755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RX_WAIT</a:t>
            </a:r>
          </a:p>
        </p:txBody>
      </p:sp>
      <p:sp>
        <p:nvSpPr>
          <p:cNvPr id="23" name="圆角矩形 59">
            <a:extLst>
              <a:ext uri="{FF2B5EF4-FFF2-40B4-BE49-F238E27FC236}">
                <a16:creationId xmlns:a16="http://schemas.microsoft.com/office/drawing/2014/main" id="{1F3F3DCD-F621-CAF7-8092-38DC4F997D9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0585251" y="3024394"/>
            <a:ext cx="1182370" cy="45783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CA32BF-67AA-F2E7-8618-49B4479DE225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0533816" y="3085354"/>
            <a:ext cx="1233805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</a:t>
            </a:r>
          </a:p>
        </p:txBody>
      </p:sp>
      <p:pic>
        <p:nvPicPr>
          <p:cNvPr id="25" name="图片 65" descr="箭头">
            <a:extLst>
              <a:ext uri="{FF2B5EF4-FFF2-40B4-BE49-F238E27FC236}">
                <a16:creationId xmlns:a16="http://schemas.microsoft.com/office/drawing/2014/main" id="{5E4B8406-A532-9CF0-069E-414EF4EB9B8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260000">
            <a:off x="7169586" y="2118884"/>
            <a:ext cx="999490" cy="275590"/>
          </a:xfrm>
          <a:prstGeom prst="rect">
            <a:avLst/>
          </a:prstGeom>
        </p:spPr>
      </p:pic>
      <p:pic>
        <p:nvPicPr>
          <p:cNvPr id="26" name="图片 66" descr="箭头">
            <a:extLst>
              <a:ext uri="{FF2B5EF4-FFF2-40B4-BE49-F238E27FC236}">
                <a16:creationId xmlns:a16="http://schemas.microsoft.com/office/drawing/2014/main" id="{925BF75E-ADE2-8746-AEFB-8B58CA5D4A7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200000">
            <a:off x="9677836" y="2713879"/>
            <a:ext cx="919480" cy="253365"/>
          </a:xfrm>
          <a:prstGeom prst="rect">
            <a:avLst/>
          </a:prstGeom>
        </p:spPr>
      </p:pic>
      <p:pic>
        <p:nvPicPr>
          <p:cNvPr id="27" name="图片 74" descr="箭头">
            <a:extLst>
              <a:ext uri="{FF2B5EF4-FFF2-40B4-BE49-F238E27FC236}">
                <a16:creationId xmlns:a16="http://schemas.microsoft.com/office/drawing/2014/main" id="{72DDB711-72F0-7681-2177-82D04CAC5B89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6200000">
            <a:off x="6365281" y="2241560"/>
            <a:ext cx="745173" cy="431873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E0741E-B2FF-99DA-8CA5-64474953E672}"/>
              </a:ext>
            </a:extLst>
          </p:cNvPr>
          <p:cNvCxnSpPr>
            <a:cxnSpLocks/>
          </p:cNvCxnSpPr>
          <p:nvPr/>
        </p:nvCxnSpPr>
        <p:spPr>
          <a:xfrm>
            <a:off x="11153653" y="3535687"/>
            <a:ext cx="0" cy="287009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7CBE7FE-88D5-48AC-FA3B-08F2B5135C3E}"/>
              </a:ext>
            </a:extLst>
          </p:cNvPr>
          <p:cNvCxnSpPr>
            <a:cxnSpLocks/>
          </p:cNvCxnSpPr>
          <p:nvPr/>
        </p:nvCxnSpPr>
        <p:spPr>
          <a:xfrm flipV="1">
            <a:off x="6202362" y="3829217"/>
            <a:ext cx="4970592" cy="29178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23" descr="箭头">
            <a:extLst>
              <a:ext uri="{FF2B5EF4-FFF2-40B4-BE49-F238E27FC236}">
                <a16:creationId xmlns:a16="http://schemas.microsoft.com/office/drawing/2014/main" id="{526561D4-7D1E-ED4D-30E8-F2DCA4D8CBB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13528571">
            <a:off x="4493777" y="2874779"/>
            <a:ext cx="2015523" cy="507412"/>
          </a:xfrm>
          <a:prstGeom prst="rect">
            <a:avLst/>
          </a:prstGeom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0812813-6427-43D7-48C1-2BAC724048DA}"/>
              </a:ext>
            </a:extLst>
          </p:cNvPr>
          <p:cNvCxnSpPr>
            <a:cxnSpLocks/>
          </p:cNvCxnSpPr>
          <p:nvPr>
            <p:custDataLst>
              <p:tags r:id="rId22"/>
            </p:custDataLst>
          </p:nvPr>
        </p:nvCxnSpPr>
        <p:spPr>
          <a:xfrm>
            <a:off x="1045715" y="4943464"/>
            <a:ext cx="7894569" cy="0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F4576F2-1CEB-9699-D089-3C9188D1E3D5}"/>
              </a:ext>
            </a:extLst>
          </p:cNvPr>
          <p:cNvCxnSpPr>
            <a:cxnSpLocks/>
          </p:cNvCxnSpPr>
          <p:nvPr>
            <p:custDataLst>
              <p:tags r:id="rId23"/>
            </p:custDataLst>
          </p:nvPr>
        </p:nvCxnSpPr>
        <p:spPr>
          <a:xfrm>
            <a:off x="1028570" y="3465942"/>
            <a:ext cx="0" cy="1504838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2135AA7-C142-8DA0-4066-A0B33579288D}"/>
              </a:ext>
            </a:extLst>
          </p:cNvPr>
          <p:cNvCxnSpPr>
            <a:cxnSpLocks/>
          </p:cNvCxnSpPr>
          <p:nvPr>
            <p:custDataLst>
              <p:tags r:id="rId24"/>
            </p:custDataLst>
          </p:nvPr>
        </p:nvCxnSpPr>
        <p:spPr>
          <a:xfrm flipH="1">
            <a:off x="919350" y="3453242"/>
            <a:ext cx="126365" cy="252095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45114A7-8598-517A-D8DE-CD435E76AAA0}"/>
              </a:ext>
            </a:extLst>
          </p:cNvPr>
          <p:cNvCxnSpPr>
            <a:cxnSpLocks/>
          </p:cNvCxnSpPr>
          <p:nvPr>
            <p:custDataLst>
              <p:tags r:id="rId25"/>
            </p:custDataLst>
          </p:nvPr>
        </p:nvCxnSpPr>
        <p:spPr>
          <a:xfrm>
            <a:off x="1028570" y="3465942"/>
            <a:ext cx="127635" cy="234315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ED32396-9415-0AD9-4614-529B7BD1D1FA}"/>
              </a:ext>
            </a:extLst>
          </p:cNvPr>
          <p:cNvSpPr txBox="1"/>
          <p:nvPr/>
        </p:nvSpPr>
        <p:spPr>
          <a:xfrm>
            <a:off x="484437" y="2500599"/>
            <a:ext cx="1270000" cy="3683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开始计时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AAB327A-DC3B-CE86-E402-FFF0305BB6D0}"/>
              </a:ext>
            </a:extLst>
          </p:cNvPr>
          <p:cNvSpPr txBox="1"/>
          <p:nvPr/>
        </p:nvSpPr>
        <p:spPr>
          <a:xfrm>
            <a:off x="7234356" y="4510176"/>
            <a:ext cx="1524000" cy="3683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B050"/>
                </a:solidFill>
              </a:rPr>
              <a:t>TimeOut</a:t>
            </a:r>
            <a:endParaRPr lang="en-US" altLang="zh-CN" dirty="0">
              <a:solidFill>
                <a:srgbClr val="00B050"/>
              </a:solidFill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1D1C6CC-9943-FDDE-9186-A2394EE9E83A}"/>
              </a:ext>
            </a:extLst>
          </p:cNvPr>
          <p:cNvCxnSpPr>
            <a:cxnSpLocks/>
            <a:stCxn id="21" idx="2"/>
          </p:cNvCxnSpPr>
          <p:nvPr>
            <p:custDataLst>
              <p:tags r:id="rId26"/>
            </p:custDataLst>
          </p:nvPr>
        </p:nvCxnSpPr>
        <p:spPr>
          <a:xfrm>
            <a:off x="8940284" y="2830084"/>
            <a:ext cx="18630" cy="2140696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A9CE290-9F88-2174-7129-554F73AB128E}"/>
              </a:ext>
            </a:extLst>
          </p:cNvPr>
          <p:cNvCxnSpPr>
            <a:cxnSpLocks/>
          </p:cNvCxnSpPr>
          <p:nvPr>
            <p:custDataLst>
              <p:tags r:id="rId27"/>
            </p:custDataLst>
          </p:nvPr>
        </p:nvCxnSpPr>
        <p:spPr>
          <a:xfrm>
            <a:off x="4100669" y="2346269"/>
            <a:ext cx="1" cy="2624511"/>
          </a:xfrm>
          <a:prstGeom prst="line">
            <a:avLst/>
          </a:prstGeom>
          <a:ln w="28575" cmpd="sng">
            <a:solidFill>
              <a:srgbClr val="E5485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0E116D2-2B14-5EBF-D4B0-BA0B988AEDBF}"/>
              </a:ext>
            </a:extLst>
          </p:cNvPr>
          <p:cNvCxnSpPr>
            <a:cxnSpLocks/>
          </p:cNvCxnSpPr>
          <p:nvPr>
            <p:custDataLst>
              <p:tags r:id="rId28"/>
            </p:custDataLst>
          </p:nvPr>
        </p:nvCxnSpPr>
        <p:spPr>
          <a:xfrm flipH="1">
            <a:off x="3991449" y="2333569"/>
            <a:ext cx="126365" cy="252095"/>
          </a:xfrm>
          <a:prstGeom prst="line">
            <a:avLst/>
          </a:prstGeom>
          <a:ln w="28575" cmpd="sng">
            <a:solidFill>
              <a:srgbClr val="E5485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09B1F5D9-F861-6274-09FF-2FEA11B203F3}"/>
              </a:ext>
            </a:extLst>
          </p:cNvPr>
          <p:cNvCxnSpPr>
            <a:cxnSpLocks/>
          </p:cNvCxnSpPr>
          <p:nvPr>
            <p:custDataLst>
              <p:tags r:id="rId29"/>
            </p:custDataLst>
          </p:nvPr>
        </p:nvCxnSpPr>
        <p:spPr>
          <a:xfrm>
            <a:off x="4100669" y="2346269"/>
            <a:ext cx="127635" cy="234315"/>
          </a:xfrm>
          <a:prstGeom prst="line">
            <a:avLst/>
          </a:prstGeom>
          <a:ln w="28575" cmpd="sng">
            <a:solidFill>
              <a:srgbClr val="E5485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FA0C432-CAD9-E958-AE07-68ADD26441B6}"/>
              </a:ext>
            </a:extLst>
          </p:cNvPr>
          <p:cNvSpPr txBox="1"/>
          <p:nvPr/>
        </p:nvSpPr>
        <p:spPr>
          <a:xfrm>
            <a:off x="1794324" y="4510176"/>
            <a:ext cx="161599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E54851"/>
                </a:solidFill>
              </a:rPr>
              <a:t>重传次数</a:t>
            </a:r>
            <a:r>
              <a:rPr lang="en-US" altLang="zh-CN" dirty="0">
                <a:solidFill>
                  <a:srgbClr val="E54851"/>
                </a:solidFill>
              </a:rPr>
              <a:t>&lt;3</a:t>
            </a:r>
            <a:endParaRPr lang="zh-CN" altLang="en-US" dirty="0">
              <a:solidFill>
                <a:srgbClr val="E5485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6044468-8271-D18D-C935-D37CCB5574E0}"/>
              </a:ext>
            </a:extLst>
          </p:cNvPr>
          <p:cNvSpPr txBox="1"/>
          <p:nvPr/>
        </p:nvSpPr>
        <p:spPr>
          <a:xfrm>
            <a:off x="4160113" y="3909858"/>
            <a:ext cx="1615998" cy="369332"/>
          </a:xfrm>
          <a:prstGeom prst="rect">
            <a:avLst/>
          </a:prstGeom>
          <a:noFill/>
          <a:ln>
            <a:solidFill>
              <a:srgbClr val="E5485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E54851"/>
                </a:solidFill>
              </a:rPr>
              <a:t>重传次数</a:t>
            </a:r>
            <a:r>
              <a:rPr lang="en-US" altLang="zh-CN" dirty="0">
                <a:solidFill>
                  <a:srgbClr val="E54851"/>
                </a:solidFill>
              </a:rPr>
              <a:t>&gt;=3</a:t>
            </a:r>
            <a:endParaRPr lang="zh-CN" altLang="en-US" dirty="0">
              <a:solidFill>
                <a:srgbClr val="E5485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E9FDCF1-B1F5-6645-A96B-597C84821BF9}"/>
              </a:ext>
            </a:extLst>
          </p:cNvPr>
          <p:cNvSpPr txBox="1"/>
          <p:nvPr/>
        </p:nvSpPr>
        <p:spPr>
          <a:xfrm>
            <a:off x="9847715" y="2476657"/>
            <a:ext cx="20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CRC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校验通过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duty_cycle</a:t>
            </a:r>
            <a:r>
              <a:rPr lang="zh-CN" altLang="en-US" dirty="0">
                <a:sym typeface="+mn-ea"/>
              </a:rPr>
              <a:t>切换低功耗模式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943985" y="1804670"/>
            <a:ext cx="5090795" cy="1080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4400"/>
          </a:p>
        </p:txBody>
      </p:sp>
      <p:sp>
        <p:nvSpPr>
          <p:cNvPr id="25" name="圆角矩形 24"/>
          <p:cNvSpPr/>
          <p:nvPr>
            <p:custDataLst>
              <p:tags r:id="rId2"/>
            </p:custDataLst>
          </p:nvPr>
        </p:nvSpPr>
        <p:spPr>
          <a:xfrm>
            <a:off x="944880" y="2013585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944245" y="2136140"/>
            <a:ext cx="159766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INIT</a:t>
            </a:r>
          </a:p>
        </p:txBody>
      </p:sp>
      <p:sp>
        <p:nvSpPr>
          <p:cNvPr id="29" name="圆角矩形 28"/>
          <p:cNvSpPr/>
          <p:nvPr>
            <p:custDataLst>
              <p:tags r:id="rId4"/>
            </p:custDataLst>
          </p:nvPr>
        </p:nvSpPr>
        <p:spPr>
          <a:xfrm>
            <a:off x="909955" y="3042920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901700" y="3165475"/>
            <a:ext cx="160528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RX_INIT</a:t>
            </a:r>
          </a:p>
        </p:txBody>
      </p:sp>
      <p:sp>
        <p:nvSpPr>
          <p:cNvPr id="33" name="圆角矩形 32"/>
          <p:cNvSpPr/>
          <p:nvPr>
            <p:custDataLst>
              <p:tags r:id="rId6"/>
            </p:custDataLst>
          </p:nvPr>
        </p:nvSpPr>
        <p:spPr>
          <a:xfrm>
            <a:off x="3993515" y="3042920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>
            <p:custDataLst>
              <p:tags r:id="rId7"/>
            </p:custDataLst>
          </p:nvPr>
        </p:nvSpPr>
        <p:spPr>
          <a:xfrm>
            <a:off x="3946525" y="3148965"/>
            <a:ext cx="167894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RX_WAIT</a:t>
            </a:r>
          </a:p>
        </p:txBody>
      </p:sp>
      <p:sp>
        <p:nvSpPr>
          <p:cNvPr id="37" name="圆角矩形 36"/>
          <p:cNvSpPr/>
          <p:nvPr>
            <p:custDataLst>
              <p:tags r:id="rId8"/>
            </p:custDataLst>
          </p:nvPr>
        </p:nvSpPr>
        <p:spPr>
          <a:xfrm>
            <a:off x="7086600" y="3042920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9"/>
            </p:custDataLst>
          </p:nvPr>
        </p:nvSpPr>
        <p:spPr>
          <a:xfrm>
            <a:off x="7065010" y="3148965"/>
            <a:ext cx="1637665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</a:t>
            </a:r>
          </a:p>
        </p:txBody>
      </p:sp>
      <p:pic>
        <p:nvPicPr>
          <p:cNvPr id="40" name="图片 39" descr="箭头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19750" y="3127375"/>
            <a:ext cx="1453515" cy="391160"/>
          </a:xfrm>
          <a:prstGeom prst="rect">
            <a:avLst/>
          </a:prstGeom>
        </p:spPr>
      </p:pic>
      <p:pic>
        <p:nvPicPr>
          <p:cNvPr id="41" name="图片 40" descr="箭头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34285" y="3127375"/>
            <a:ext cx="1430020" cy="442595"/>
          </a:xfrm>
          <a:prstGeom prst="rect">
            <a:avLst/>
          </a:prstGeom>
        </p:spPr>
      </p:pic>
      <p:pic>
        <p:nvPicPr>
          <p:cNvPr id="44" name="图片 43" descr="箭头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5400000">
            <a:off x="1452245" y="2622550"/>
            <a:ext cx="467995" cy="367665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3"/>
            </p:custDataLst>
          </p:nvPr>
        </p:nvSpPr>
        <p:spPr>
          <a:xfrm>
            <a:off x="482600" y="982345"/>
            <a:ext cx="91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收端</a:t>
            </a:r>
          </a:p>
        </p:txBody>
      </p:sp>
      <p:sp>
        <p:nvSpPr>
          <p:cNvPr id="56" name="圆角矩形 55"/>
          <p:cNvSpPr/>
          <p:nvPr>
            <p:custDataLst>
              <p:tags r:id="rId14"/>
            </p:custDataLst>
          </p:nvPr>
        </p:nvSpPr>
        <p:spPr>
          <a:xfrm>
            <a:off x="5087620" y="159258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>
            <p:custDataLst>
              <p:tags r:id="rId15"/>
            </p:custDataLst>
          </p:nvPr>
        </p:nvSpPr>
        <p:spPr>
          <a:xfrm>
            <a:off x="4988560" y="1626235"/>
            <a:ext cx="152590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TX_INIT</a:t>
            </a:r>
          </a:p>
        </p:txBody>
      </p:sp>
      <p:sp>
        <p:nvSpPr>
          <p:cNvPr id="58" name="圆角矩形 57"/>
          <p:cNvSpPr/>
          <p:nvPr>
            <p:custDataLst>
              <p:tags r:id="rId16"/>
            </p:custDataLst>
          </p:nvPr>
        </p:nvSpPr>
        <p:spPr>
          <a:xfrm>
            <a:off x="7171690" y="159258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7"/>
            </p:custDataLst>
          </p:nvPr>
        </p:nvSpPr>
        <p:spPr>
          <a:xfrm>
            <a:off x="7134225" y="1636395"/>
            <a:ext cx="1350010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TX_WAIT</a:t>
            </a:r>
          </a:p>
        </p:txBody>
      </p:sp>
      <p:sp>
        <p:nvSpPr>
          <p:cNvPr id="60" name="圆角矩形 59"/>
          <p:cNvSpPr/>
          <p:nvPr>
            <p:custDataLst>
              <p:tags r:id="rId18"/>
            </p:custDataLst>
          </p:nvPr>
        </p:nvSpPr>
        <p:spPr>
          <a:xfrm>
            <a:off x="9187815" y="159258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>
            <p:custDataLst>
              <p:tags r:id="rId19"/>
            </p:custDataLst>
          </p:nvPr>
        </p:nvSpPr>
        <p:spPr>
          <a:xfrm>
            <a:off x="9255125" y="1643380"/>
            <a:ext cx="122745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</a:t>
            </a:r>
          </a:p>
        </p:txBody>
      </p:sp>
      <p:pic>
        <p:nvPicPr>
          <p:cNvPr id="3" name="图片 2" descr="箭头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470015" y="1643380"/>
            <a:ext cx="692150" cy="328930"/>
          </a:xfrm>
          <a:prstGeom prst="rect">
            <a:avLst/>
          </a:prstGeom>
        </p:spPr>
      </p:pic>
      <p:pic>
        <p:nvPicPr>
          <p:cNvPr id="6" name="图片 5" descr="箭头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498205" y="1643380"/>
            <a:ext cx="692150" cy="328930"/>
          </a:xfrm>
          <a:prstGeom prst="rect">
            <a:avLst/>
          </a:prstGeom>
        </p:spPr>
      </p:pic>
      <p:pic>
        <p:nvPicPr>
          <p:cNvPr id="8" name="图片 7" descr="箭头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2960000">
            <a:off x="5773420" y="2389505"/>
            <a:ext cx="1417955" cy="370840"/>
          </a:xfrm>
          <a:prstGeom prst="rect">
            <a:avLst/>
          </a:prstGeom>
        </p:spPr>
      </p:pic>
      <p:cxnSp>
        <p:nvCxnSpPr>
          <p:cNvPr id="39" name="直接连接符 38"/>
          <p:cNvCxnSpPr>
            <a:stCxn id="60" idx="2"/>
          </p:cNvCxnSpPr>
          <p:nvPr>
            <p:custDataLst>
              <p:tags r:id="rId23"/>
            </p:custDataLst>
          </p:nvPr>
        </p:nvCxnSpPr>
        <p:spPr>
          <a:xfrm>
            <a:off x="9846310" y="2045335"/>
            <a:ext cx="20320" cy="278574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24"/>
            </p:custDataLst>
          </p:nvPr>
        </p:nvCxnSpPr>
        <p:spPr>
          <a:xfrm>
            <a:off x="1429385" y="4819650"/>
            <a:ext cx="8442325" cy="190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25"/>
            </p:custDataLst>
          </p:nvPr>
        </p:nvCxnSpPr>
        <p:spPr>
          <a:xfrm>
            <a:off x="1397635" y="3604895"/>
            <a:ext cx="21590" cy="120459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26"/>
            </p:custDataLst>
          </p:nvPr>
        </p:nvCxnSpPr>
        <p:spPr>
          <a:xfrm flipH="1">
            <a:off x="1275715" y="3587115"/>
            <a:ext cx="126365" cy="25209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27"/>
            </p:custDataLst>
          </p:nvPr>
        </p:nvCxnSpPr>
        <p:spPr>
          <a:xfrm>
            <a:off x="1402080" y="3604895"/>
            <a:ext cx="127635" cy="23431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242435" y="2155190"/>
            <a:ext cx="93570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SLEEP</a:t>
            </a:r>
          </a:p>
        </p:txBody>
      </p:sp>
      <p:pic>
        <p:nvPicPr>
          <p:cNvPr id="48" name="图片 47" descr="箭头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9560000">
            <a:off x="3919855" y="2425700"/>
            <a:ext cx="502285" cy="502285"/>
          </a:xfrm>
          <a:prstGeom prst="rect">
            <a:avLst/>
          </a:prstGeom>
        </p:spPr>
      </p:pic>
      <p:pic>
        <p:nvPicPr>
          <p:cNvPr id="62" name="图片 61" descr="箭头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8760000">
            <a:off x="5053423" y="2453927"/>
            <a:ext cx="502285" cy="50228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3032760" y="2466975"/>
            <a:ext cx="851564" cy="5219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检测</a:t>
            </a:r>
          </a:p>
          <a:p>
            <a:r>
              <a:rPr lang="en-US" altLang="zh-CN" sz="14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Timeout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210175" y="3556000"/>
            <a:ext cx="114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开始计时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3975740-6398-993C-91F9-2CF79153352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704038" y="3756324"/>
            <a:ext cx="4086" cy="543968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E41A8BF-A9EA-51CA-CB10-57794644F84A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flipV="1">
            <a:off x="1672223" y="4300292"/>
            <a:ext cx="3035901" cy="449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21" descr="箭头">
            <a:extLst>
              <a:ext uri="{FF2B5EF4-FFF2-40B4-BE49-F238E27FC236}">
                <a16:creationId xmlns:a16="http://schemas.microsoft.com/office/drawing/2014/main" id="{A644FCA5-C24E-9FA0-965D-0C4FB6FEFF5E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16200000">
            <a:off x="1352504" y="3815257"/>
            <a:ext cx="639437" cy="3396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57EE60B-855C-4002-1073-A96227D0D342}"/>
              </a:ext>
            </a:extLst>
          </p:cNvPr>
          <p:cNvSpPr txBox="1"/>
          <p:nvPr/>
        </p:nvSpPr>
        <p:spPr>
          <a:xfrm>
            <a:off x="4708124" y="4115626"/>
            <a:ext cx="326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CRC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校验失败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Tag_ID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不符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3" grpId="0" animBg="1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EDF5155-2A44-E4F4-5EDD-2DBECBD692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140A5B6-1699-F9D9-FEE4-323F0DC9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  <a:r>
              <a:rPr lang="en-US" altLang="zh-CN" dirty="0"/>
              <a:t>2</a:t>
            </a:r>
            <a:r>
              <a:rPr lang="zh-CN" altLang="en-US" dirty="0"/>
              <a:t>：结束配置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8EAC65D-17FF-351B-270D-A6D2AA73A0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发端控制收端永久休眠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0004A-5A93-0C9C-6FF2-9A3AECBBB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53775" y="6438900"/>
            <a:ext cx="1038225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81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duty_cycle</a:t>
            </a:r>
            <a:r>
              <a:rPr lang="zh-CN" altLang="en-US" dirty="0">
                <a:sym typeface="+mn-ea"/>
              </a:rPr>
              <a:t>切换低功耗模式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943985" y="1804670"/>
            <a:ext cx="5090795" cy="1080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4400"/>
          </a:p>
        </p:txBody>
      </p:sp>
      <p:sp>
        <p:nvSpPr>
          <p:cNvPr id="25" name="圆角矩形 24"/>
          <p:cNvSpPr/>
          <p:nvPr>
            <p:custDataLst>
              <p:tags r:id="rId2"/>
            </p:custDataLst>
          </p:nvPr>
        </p:nvSpPr>
        <p:spPr>
          <a:xfrm>
            <a:off x="944880" y="2013585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944245" y="2136140"/>
            <a:ext cx="159766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INIT</a:t>
            </a:r>
          </a:p>
        </p:txBody>
      </p:sp>
      <p:sp>
        <p:nvSpPr>
          <p:cNvPr id="29" name="圆角矩形 28"/>
          <p:cNvSpPr/>
          <p:nvPr>
            <p:custDataLst>
              <p:tags r:id="rId4"/>
            </p:custDataLst>
          </p:nvPr>
        </p:nvSpPr>
        <p:spPr>
          <a:xfrm>
            <a:off x="909955" y="3042920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901700" y="3165475"/>
            <a:ext cx="160528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RX_INIT</a:t>
            </a:r>
          </a:p>
        </p:txBody>
      </p:sp>
      <p:sp>
        <p:nvSpPr>
          <p:cNvPr id="33" name="圆角矩形 32"/>
          <p:cNvSpPr/>
          <p:nvPr>
            <p:custDataLst>
              <p:tags r:id="rId6"/>
            </p:custDataLst>
          </p:nvPr>
        </p:nvSpPr>
        <p:spPr>
          <a:xfrm>
            <a:off x="3993515" y="3042920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>
            <p:custDataLst>
              <p:tags r:id="rId7"/>
            </p:custDataLst>
          </p:nvPr>
        </p:nvSpPr>
        <p:spPr>
          <a:xfrm>
            <a:off x="3946525" y="3148965"/>
            <a:ext cx="167894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RX_WAIT</a:t>
            </a:r>
          </a:p>
        </p:txBody>
      </p:sp>
      <p:sp>
        <p:nvSpPr>
          <p:cNvPr id="37" name="圆角矩形 36"/>
          <p:cNvSpPr/>
          <p:nvPr>
            <p:custDataLst>
              <p:tags r:id="rId8"/>
            </p:custDataLst>
          </p:nvPr>
        </p:nvSpPr>
        <p:spPr>
          <a:xfrm>
            <a:off x="7086600" y="3042920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9"/>
            </p:custDataLst>
          </p:nvPr>
        </p:nvSpPr>
        <p:spPr>
          <a:xfrm>
            <a:off x="7065010" y="3148965"/>
            <a:ext cx="1637665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</a:t>
            </a:r>
          </a:p>
        </p:txBody>
      </p:sp>
      <p:pic>
        <p:nvPicPr>
          <p:cNvPr id="40" name="图片 39" descr="箭头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619750" y="3127375"/>
            <a:ext cx="1453515" cy="391160"/>
          </a:xfrm>
          <a:prstGeom prst="rect">
            <a:avLst/>
          </a:prstGeom>
        </p:spPr>
      </p:pic>
      <p:pic>
        <p:nvPicPr>
          <p:cNvPr id="41" name="图片 40" descr="箭头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534285" y="3127375"/>
            <a:ext cx="1430020" cy="442595"/>
          </a:xfrm>
          <a:prstGeom prst="rect">
            <a:avLst/>
          </a:prstGeom>
        </p:spPr>
      </p:pic>
      <p:pic>
        <p:nvPicPr>
          <p:cNvPr id="44" name="图片 43" descr="箭头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 rot="5400000">
            <a:off x="1452245" y="2622550"/>
            <a:ext cx="467995" cy="367665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3"/>
            </p:custDataLst>
          </p:nvPr>
        </p:nvSpPr>
        <p:spPr>
          <a:xfrm>
            <a:off x="482600" y="982345"/>
            <a:ext cx="91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收端</a:t>
            </a:r>
          </a:p>
        </p:txBody>
      </p:sp>
      <p:sp>
        <p:nvSpPr>
          <p:cNvPr id="56" name="圆角矩形 55"/>
          <p:cNvSpPr/>
          <p:nvPr>
            <p:custDataLst>
              <p:tags r:id="rId14"/>
            </p:custDataLst>
          </p:nvPr>
        </p:nvSpPr>
        <p:spPr>
          <a:xfrm>
            <a:off x="5087620" y="159258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>
            <p:custDataLst>
              <p:tags r:id="rId15"/>
            </p:custDataLst>
          </p:nvPr>
        </p:nvSpPr>
        <p:spPr>
          <a:xfrm>
            <a:off x="4988560" y="1626235"/>
            <a:ext cx="152590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TX_INIT</a:t>
            </a:r>
          </a:p>
        </p:txBody>
      </p:sp>
      <p:sp>
        <p:nvSpPr>
          <p:cNvPr id="58" name="圆角矩形 57"/>
          <p:cNvSpPr/>
          <p:nvPr>
            <p:custDataLst>
              <p:tags r:id="rId16"/>
            </p:custDataLst>
          </p:nvPr>
        </p:nvSpPr>
        <p:spPr>
          <a:xfrm>
            <a:off x="7171690" y="159258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7"/>
            </p:custDataLst>
          </p:nvPr>
        </p:nvSpPr>
        <p:spPr>
          <a:xfrm>
            <a:off x="7134225" y="1636395"/>
            <a:ext cx="1350010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TX_WAIT</a:t>
            </a:r>
          </a:p>
        </p:txBody>
      </p:sp>
      <p:sp>
        <p:nvSpPr>
          <p:cNvPr id="60" name="圆角矩形 59"/>
          <p:cNvSpPr/>
          <p:nvPr>
            <p:custDataLst>
              <p:tags r:id="rId18"/>
            </p:custDataLst>
          </p:nvPr>
        </p:nvSpPr>
        <p:spPr>
          <a:xfrm>
            <a:off x="9187815" y="159258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>
            <p:custDataLst>
              <p:tags r:id="rId19"/>
            </p:custDataLst>
          </p:nvPr>
        </p:nvSpPr>
        <p:spPr>
          <a:xfrm>
            <a:off x="9255125" y="1643380"/>
            <a:ext cx="122745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</a:t>
            </a:r>
          </a:p>
        </p:txBody>
      </p:sp>
      <p:pic>
        <p:nvPicPr>
          <p:cNvPr id="3" name="图片 2" descr="箭头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470015" y="1643380"/>
            <a:ext cx="692150" cy="328930"/>
          </a:xfrm>
          <a:prstGeom prst="rect">
            <a:avLst/>
          </a:prstGeom>
        </p:spPr>
      </p:pic>
      <p:pic>
        <p:nvPicPr>
          <p:cNvPr id="6" name="图片 5" descr="箭头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98205" y="1643380"/>
            <a:ext cx="692150" cy="328930"/>
          </a:xfrm>
          <a:prstGeom prst="rect">
            <a:avLst/>
          </a:prstGeom>
        </p:spPr>
      </p:pic>
      <p:pic>
        <p:nvPicPr>
          <p:cNvPr id="8" name="图片 7" descr="箭头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2960000">
            <a:off x="5773420" y="2389505"/>
            <a:ext cx="1417955" cy="370840"/>
          </a:xfrm>
          <a:prstGeom prst="rect">
            <a:avLst/>
          </a:prstGeom>
        </p:spPr>
      </p:pic>
      <p:cxnSp>
        <p:nvCxnSpPr>
          <p:cNvPr id="39" name="直接连接符 38"/>
          <p:cNvCxnSpPr>
            <a:stCxn id="60" idx="2"/>
          </p:cNvCxnSpPr>
          <p:nvPr>
            <p:custDataLst>
              <p:tags r:id="rId23"/>
            </p:custDataLst>
          </p:nvPr>
        </p:nvCxnSpPr>
        <p:spPr>
          <a:xfrm>
            <a:off x="9846310" y="2045335"/>
            <a:ext cx="20320" cy="278574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24"/>
            </p:custDataLst>
          </p:nvPr>
        </p:nvCxnSpPr>
        <p:spPr>
          <a:xfrm>
            <a:off x="1429385" y="4819650"/>
            <a:ext cx="8442325" cy="190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25"/>
            </p:custDataLst>
          </p:nvPr>
        </p:nvCxnSpPr>
        <p:spPr>
          <a:xfrm>
            <a:off x="1397635" y="3604895"/>
            <a:ext cx="21590" cy="120459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26"/>
            </p:custDataLst>
          </p:nvPr>
        </p:nvCxnSpPr>
        <p:spPr>
          <a:xfrm flipH="1">
            <a:off x="1275715" y="3587115"/>
            <a:ext cx="126365" cy="25209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27"/>
            </p:custDataLst>
          </p:nvPr>
        </p:nvCxnSpPr>
        <p:spPr>
          <a:xfrm>
            <a:off x="1402080" y="3604895"/>
            <a:ext cx="127635" cy="23431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242435" y="2155190"/>
            <a:ext cx="93570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SLEEP</a:t>
            </a:r>
          </a:p>
        </p:txBody>
      </p:sp>
      <p:pic>
        <p:nvPicPr>
          <p:cNvPr id="48" name="图片 47" descr="箭头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9560000">
            <a:off x="3919855" y="2425700"/>
            <a:ext cx="502285" cy="502285"/>
          </a:xfrm>
          <a:prstGeom prst="rect">
            <a:avLst/>
          </a:prstGeom>
        </p:spPr>
      </p:pic>
      <p:pic>
        <p:nvPicPr>
          <p:cNvPr id="62" name="图片 61" descr="箭头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8760000">
            <a:off x="5053423" y="2453927"/>
            <a:ext cx="502285" cy="50228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3032760" y="2466975"/>
            <a:ext cx="851564" cy="5219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检测</a:t>
            </a:r>
          </a:p>
          <a:p>
            <a:r>
              <a:rPr lang="en-US" altLang="zh-CN" sz="14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Timeout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210175" y="3556000"/>
            <a:ext cx="114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开始计时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3975740-6398-993C-91F9-2CF79153352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704038" y="3756324"/>
            <a:ext cx="4086" cy="543968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E41A8BF-A9EA-51CA-CB10-57794644F84A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flipV="1">
            <a:off x="1672223" y="4300292"/>
            <a:ext cx="3035901" cy="449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21" descr="箭头">
            <a:extLst>
              <a:ext uri="{FF2B5EF4-FFF2-40B4-BE49-F238E27FC236}">
                <a16:creationId xmlns:a16="http://schemas.microsoft.com/office/drawing/2014/main" id="{A644FCA5-C24E-9FA0-965D-0C4FB6FEFF5E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 rot="16200000">
            <a:off x="1352504" y="3815257"/>
            <a:ext cx="639437" cy="3396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57EE60B-855C-4002-1073-A96227D0D342}"/>
              </a:ext>
            </a:extLst>
          </p:cNvPr>
          <p:cNvSpPr txBox="1"/>
          <p:nvPr/>
        </p:nvSpPr>
        <p:spPr>
          <a:xfrm>
            <a:off x="4708124" y="4115626"/>
            <a:ext cx="326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CRC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校验失败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Tag_ID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不符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64FE4D-B944-D140-FAA1-F56FDE5B5AB5}"/>
              </a:ext>
            </a:extLst>
          </p:cNvPr>
          <p:cNvSpPr txBox="1"/>
          <p:nvPr/>
        </p:nvSpPr>
        <p:spPr>
          <a:xfrm>
            <a:off x="10069316" y="2855714"/>
            <a:ext cx="116739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永久休眠</a:t>
            </a:r>
            <a:endParaRPr lang="en-US" altLang="zh-CN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" name="图片 2" descr="箭头">
            <a:extLst>
              <a:ext uri="{FF2B5EF4-FFF2-40B4-BE49-F238E27FC236}">
                <a16:creationId xmlns:a16="http://schemas.microsoft.com/office/drawing/2014/main" id="{81B4E0C8-2207-F831-C280-4A1203A198D5}"/>
              </a:ext>
            </a:extLst>
          </p:cNvPr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 rot="5400000">
            <a:off x="10082601" y="2270094"/>
            <a:ext cx="692150" cy="3289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3B44F3-910F-C7A1-2D88-7AC35A2FF240}"/>
              </a:ext>
            </a:extLst>
          </p:cNvPr>
          <p:cNvSpPr txBox="1"/>
          <p:nvPr/>
        </p:nvSpPr>
        <p:spPr>
          <a:xfrm>
            <a:off x="7432735" y="2641969"/>
            <a:ext cx="17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设置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</a:rPr>
              <a:t>sleep_flag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B0C7E3-C757-2A0E-371F-4A0BF0DD796D}"/>
              </a:ext>
            </a:extLst>
          </p:cNvPr>
          <p:cNvSpPr txBox="1"/>
          <p:nvPr/>
        </p:nvSpPr>
        <p:spPr>
          <a:xfrm>
            <a:off x="10382449" y="2171759"/>
            <a:ext cx="17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检测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</a:rPr>
              <a:t>sleep_flag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13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EDF5155-2A44-E4F4-5EDD-2DBECBD692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140A5B6-1699-F9D9-FEE4-323F0DC9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  <a:r>
              <a:rPr lang="en-US" altLang="zh-CN" dirty="0"/>
              <a:t>3</a:t>
            </a:r>
            <a:r>
              <a:rPr lang="zh-CN" altLang="en-US" dirty="0"/>
              <a:t>：广播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0004A-5A93-0C9C-6FF2-9A3AECBBB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53775" y="6438900"/>
            <a:ext cx="1038225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E7EFA-9DF0-8E29-8645-B9567668C0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1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广播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5CFA7311-3E30-3CF1-988F-9AC8AAFB9475}"/>
              </a:ext>
            </a:extLst>
          </p:cNvPr>
          <p:cNvSpPr/>
          <p:nvPr/>
        </p:nvSpPr>
        <p:spPr>
          <a:xfrm>
            <a:off x="161726" y="2610608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99DC80-C1B7-DA1A-DB41-DA5918B0B6E5}"/>
              </a:ext>
            </a:extLst>
          </p:cNvPr>
          <p:cNvSpPr txBox="1"/>
          <p:nvPr/>
        </p:nvSpPr>
        <p:spPr>
          <a:xfrm>
            <a:off x="161091" y="2733163"/>
            <a:ext cx="159766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INIT</a:t>
            </a:r>
          </a:p>
        </p:txBody>
      </p:sp>
      <p:sp>
        <p:nvSpPr>
          <p:cNvPr id="4" name="圆角矩形 10">
            <a:extLst>
              <a:ext uri="{FF2B5EF4-FFF2-40B4-BE49-F238E27FC236}">
                <a16:creationId xmlns:a16="http://schemas.microsoft.com/office/drawing/2014/main" id="{E259F301-9B96-F77B-833A-33FA2F7276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45286" y="2618228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BEB11B-49FF-D884-8F56-187739B2209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244651" y="2743958"/>
            <a:ext cx="1597660" cy="320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UART_WAIT</a:t>
            </a:r>
          </a:p>
        </p:txBody>
      </p:sp>
      <p:sp>
        <p:nvSpPr>
          <p:cNvPr id="8" name="圆角矩形 12">
            <a:extLst>
              <a:ext uri="{FF2B5EF4-FFF2-40B4-BE49-F238E27FC236}">
                <a16:creationId xmlns:a16="http://schemas.microsoft.com/office/drawing/2014/main" id="{C256439D-BB18-CE89-2DEF-AAD3354015E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1566" y="3723128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12446B-A148-0EA1-9885-C06BAFE947E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3311" y="3845683"/>
            <a:ext cx="160528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TX_INIT</a:t>
            </a:r>
          </a:p>
        </p:txBody>
      </p:sp>
      <p:sp>
        <p:nvSpPr>
          <p:cNvPr id="10" name="圆角矩形 14">
            <a:extLst>
              <a:ext uri="{FF2B5EF4-FFF2-40B4-BE49-F238E27FC236}">
                <a16:creationId xmlns:a16="http://schemas.microsoft.com/office/drawing/2014/main" id="{1FB5400C-5BA8-38C5-66B2-D328AA5BB39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35126" y="3723128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E23718-3D08-C91C-525D-D7CD97449E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188136" y="3829173"/>
            <a:ext cx="167894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TX_WAIT</a:t>
            </a:r>
          </a:p>
        </p:txBody>
      </p:sp>
      <p:sp>
        <p:nvSpPr>
          <p:cNvPr id="12" name="圆角矩形 16">
            <a:extLst>
              <a:ext uri="{FF2B5EF4-FFF2-40B4-BE49-F238E27FC236}">
                <a16:creationId xmlns:a16="http://schemas.microsoft.com/office/drawing/2014/main" id="{CB601ADC-D2C1-2130-239F-DD3705D51E0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28211" y="3723128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1C9A11-0759-0A03-DB77-64D9B009F8E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306621" y="3829173"/>
            <a:ext cx="1637665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TX</a:t>
            </a:r>
          </a:p>
        </p:txBody>
      </p:sp>
      <p:pic>
        <p:nvPicPr>
          <p:cNvPr id="14" name="图片 19" descr="箭头">
            <a:extLst>
              <a:ext uri="{FF2B5EF4-FFF2-40B4-BE49-F238E27FC236}">
                <a16:creationId xmlns:a16="http://schemas.microsoft.com/office/drawing/2014/main" id="{D4A7E784-FE27-C23D-6106-E64CDF535F6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883846" y="2697603"/>
            <a:ext cx="1235710" cy="407035"/>
          </a:xfrm>
          <a:prstGeom prst="rect">
            <a:avLst/>
          </a:prstGeom>
        </p:spPr>
      </p:pic>
      <p:pic>
        <p:nvPicPr>
          <p:cNvPr id="15" name="图片 20" descr="箭头">
            <a:extLst>
              <a:ext uri="{FF2B5EF4-FFF2-40B4-BE49-F238E27FC236}">
                <a16:creationId xmlns:a16="http://schemas.microsoft.com/office/drawing/2014/main" id="{FA2239BA-7459-710E-0803-01C405CF042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840406" y="3785358"/>
            <a:ext cx="1432560" cy="391160"/>
          </a:xfrm>
          <a:prstGeom prst="rect">
            <a:avLst/>
          </a:prstGeom>
        </p:spPr>
      </p:pic>
      <p:pic>
        <p:nvPicPr>
          <p:cNvPr id="16" name="图片 21" descr="箭头">
            <a:extLst>
              <a:ext uri="{FF2B5EF4-FFF2-40B4-BE49-F238E27FC236}">
                <a16:creationId xmlns:a16="http://schemas.microsoft.com/office/drawing/2014/main" id="{03338B8D-91D8-5CD7-A7E1-982F14BA67D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785421" y="3785358"/>
            <a:ext cx="1411605" cy="442595"/>
          </a:xfrm>
          <a:prstGeom prst="rect">
            <a:avLst/>
          </a:prstGeom>
        </p:spPr>
      </p:pic>
      <p:pic>
        <p:nvPicPr>
          <p:cNvPr id="17" name="图片 22" descr="箭头">
            <a:extLst>
              <a:ext uri="{FF2B5EF4-FFF2-40B4-BE49-F238E27FC236}">
                <a16:creationId xmlns:a16="http://schemas.microsoft.com/office/drawing/2014/main" id="{90802974-3FB7-E11B-6742-609F1ABEA12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 rot="9480000">
            <a:off x="1786056" y="3206238"/>
            <a:ext cx="1418590" cy="3943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38B3C4-D914-52D2-2E6A-75F0BA1D4A9F}"/>
              </a:ext>
            </a:extLst>
          </p:cNvPr>
          <p:cNvSpPr txBox="1"/>
          <p:nvPr/>
        </p:nvSpPr>
        <p:spPr>
          <a:xfrm>
            <a:off x="166445" y="1268971"/>
            <a:ext cx="91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发端</a:t>
            </a:r>
          </a:p>
        </p:txBody>
      </p:sp>
      <p:sp>
        <p:nvSpPr>
          <p:cNvPr id="19" name="圆角矩形 55">
            <a:extLst>
              <a:ext uri="{FF2B5EF4-FFF2-40B4-BE49-F238E27FC236}">
                <a16:creationId xmlns:a16="http://schemas.microsoft.com/office/drawing/2014/main" id="{4A0C7FFE-6963-7968-FC49-8CBC9077DE9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887420" y="2334569"/>
            <a:ext cx="1327785" cy="48577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4C0578-CAFE-FA4C-C9D8-D2DAF6E5ED8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830905" y="2413309"/>
            <a:ext cx="1443990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RX_INIT</a:t>
            </a:r>
          </a:p>
        </p:txBody>
      </p:sp>
      <p:sp>
        <p:nvSpPr>
          <p:cNvPr id="21" name="圆角矩形 57">
            <a:extLst>
              <a:ext uri="{FF2B5EF4-FFF2-40B4-BE49-F238E27FC236}">
                <a16:creationId xmlns:a16="http://schemas.microsoft.com/office/drawing/2014/main" id="{9F26BA7B-1538-F94F-CFA3-FB553F06828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160186" y="3185918"/>
            <a:ext cx="1417955" cy="45783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323540-7B33-BD06-121E-12AFD8290D13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083351" y="3284343"/>
            <a:ext cx="1595755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RX_WAIT</a:t>
            </a:r>
          </a:p>
        </p:txBody>
      </p:sp>
      <p:sp>
        <p:nvSpPr>
          <p:cNvPr id="23" name="圆角矩形 59">
            <a:extLst>
              <a:ext uri="{FF2B5EF4-FFF2-40B4-BE49-F238E27FC236}">
                <a16:creationId xmlns:a16="http://schemas.microsoft.com/office/drawing/2014/main" id="{1F3F3DCD-F621-CAF7-8092-38DC4F997D9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0514131" y="3838063"/>
            <a:ext cx="1182370" cy="45783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CA32BF-67AA-F2E7-8618-49B4479DE225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0462696" y="3899023"/>
            <a:ext cx="1233805" cy="23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RX</a:t>
            </a:r>
          </a:p>
        </p:txBody>
      </p:sp>
      <p:pic>
        <p:nvPicPr>
          <p:cNvPr id="25" name="图片 65" descr="箭头">
            <a:extLst>
              <a:ext uri="{FF2B5EF4-FFF2-40B4-BE49-F238E27FC236}">
                <a16:creationId xmlns:a16="http://schemas.microsoft.com/office/drawing/2014/main" id="{5E4B8406-A532-9CF0-069E-414EF4EB9B8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260000">
            <a:off x="7098466" y="2932553"/>
            <a:ext cx="999490" cy="275590"/>
          </a:xfrm>
          <a:prstGeom prst="rect">
            <a:avLst/>
          </a:prstGeom>
        </p:spPr>
      </p:pic>
      <p:pic>
        <p:nvPicPr>
          <p:cNvPr id="26" name="图片 66" descr="箭头">
            <a:extLst>
              <a:ext uri="{FF2B5EF4-FFF2-40B4-BE49-F238E27FC236}">
                <a16:creationId xmlns:a16="http://schemas.microsoft.com/office/drawing/2014/main" id="{925BF75E-ADE2-8746-AEFB-8B58CA5D4A7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200000">
            <a:off x="9606716" y="3527548"/>
            <a:ext cx="919480" cy="253365"/>
          </a:xfrm>
          <a:prstGeom prst="rect">
            <a:avLst/>
          </a:prstGeom>
        </p:spPr>
      </p:pic>
      <p:pic>
        <p:nvPicPr>
          <p:cNvPr id="27" name="图片 74" descr="箭头">
            <a:extLst>
              <a:ext uri="{FF2B5EF4-FFF2-40B4-BE49-F238E27FC236}">
                <a16:creationId xmlns:a16="http://schemas.microsoft.com/office/drawing/2014/main" id="{72DDB711-72F0-7681-2177-82D04CAC5B89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6200000">
            <a:off x="6294161" y="3055229"/>
            <a:ext cx="745173" cy="431873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E0741E-B2FF-99DA-8CA5-64474953E672}"/>
              </a:ext>
            </a:extLst>
          </p:cNvPr>
          <p:cNvCxnSpPr>
            <a:cxnSpLocks/>
          </p:cNvCxnSpPr>
          <p:nvPr/>
        </p:nvCxnSpPr>
        <p:spPr>
          <a:xfrm>
            <a:off x="11082533" y="4349356"/>
            <a:ext cx="0" cy="287009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7CBE7FE-88D5-48AC-FA3B-08F2B5135C3E}"/>
              </a:ext>
            </a:extLst>
          </p:cNvPr>
          <p:cNvCxnSpPr>
            <a:cxnSpLocks/>
          </p:cNvCxnSpPr>
          <p:nvPr/>
        </p:nvCxnSpPr>
        <p:spPr>
          <a:xfrm flipV="1">
            <a:off x="6131242" y="4642886"/>
            <a:ext cx="4970592" cy="29178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23" descr="箭头">
            <a:extLst>
              <a:ext uri="{FF2B5EF4-FFF2-40B4-BE49-F238E27FC236}">
                <a16:creationId xmlns:a16="http://schemas.microsoft.com/office/drawing/2014/main" id="{526561D4-7D1E-ED4D-30E8-F2DCA4D8CBB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3528571">
            <a:off x="4422657" y="3688448"/>
            <a:ext cx="2015523" cy="507412"/>
          </a:xfrm>
          <a:prstGeom prst="rect">
            <a:avLst/>
          </a:prstGeom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0812813-6427-43D7-48C1-2BAC724048DA}"/>
              </a:ext>
            </a:extLst>
          </p:cNvPr>
          <p:cNvCxnSpPr>
            <a:cxnSpLocks/>
          </p:cNvCxnSpPr>
          <p:nvPr>
            <p:custDataLst>
              <p:tags r:id="rId22"/>
            </p:custDataLst>
          </p:nvPr>
        </p:nvCxnSpPr>
        <p:spPr>
          <a:xfrm>
            <a:off x="974595" y="5757133"/>
            <a:ext cx="7894569" cy="0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F4576F2-1CEB-9699-D089-3C9188D1E3D5}"/>
              </a:ext>
            </a:extLst>
          </p:cNvPr>
          <p:cNvCxnSpPr>
            <a:cxnSpLocks/>
          </p:cNvCxnSpPr>
          <p:nvPr>
            <p:custDataLst>
              <p:tags r:id="rId23"/>
            </p:custDataLst>
          </p:nvPr>
        </p:nvCxnSpPr>
        <p:spPr>
          <a:xfrm>
            <a:off x="957450" y="4279611"/>
            <a:ext cx="0" cy="1504838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2135AA7-C142-8DA0-4066-A0B33579288D}"/>
              </a:ext>
            </a:extLst>
          </p:cNvPr>
          <p:cNvCxnSpPr>
            <a:cxnSpLocks/>
          </p:cNvCxnSpPr>
          <p:nvPr>
            <p:custDataLst>
              <p:tags r:id="rId24"/>
            </p:custDataLst>
          </p:nvPr>
        </p:nvCxnSpPr>
        <p:spPr>
          <a:xfrm flipH="1">
            <a:off x="848230" y="4266911"/>
            <a:ext cx="126365" cy="252095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45114A7-8598-517A-D8DE-CD435E76AAA0}"/>
              </a:ext>
            </a:extLst>
          </p:cNvPr>
          <p:cNvCxnSpPr>
            <a:cxnSpLocks/>
          </p:cNvCxnSpPr>
          <p:nvPr>
            <p:custDataLst>
              <p:tags r:id="rId25"/>
            </p:custDataLst>
          </p:nvPr>
        </p:nvCxnSpPr>
        <p:spPr>
          <a:xfrm>
            <a:off x="957450" y="4279611"/>
            <a:ext cx="127635" cy="234315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ED32396-9415-0AD9-4614-529B7BD1D1FA}"/>
              </a:ext>
            </a:extLst>
          </p:cNvPr>
          <p:cNvSpPr txBox="1"/>
          <p:nvPr/>
        </p:nvSpPr>
        <p:spPr>
          <a:xfrm>
            <a:off x="413317" y="3314268"/>
            <a:ext cx="1270000" cy="3683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开始计时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AAB327A-DC3B-CE86-E402-FFF0305BB6D0}"/>
              </a:ext>
            </a:extLst>
          </p:cNvPr>
          <p:cNvSpPr txBox="1"/>
          <p:nvPr/>
        </p:nvSpPr>
        <p:spPr>
          <a:xfrm>
            <a:off x="7163236" y="5323845"/>
            <a:ext cx="1524000" cy="3683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B050"/>
                </a:solidFill>
              </a:rPr>
              <a:t>TimeOut</a:t>
            </a:r>
            <a:endParaRPr lang="en-US" altLang="zh-CN" dirty="0">
              <a:solidFill>
                <a:srgbClr val="00B050"/>
              </a:solidFill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1D1C6CC-9943-FDDE-9186-A2394EE9E83A}"/>
              </a:ext>
            </a:extLst>
          </p:cNvPr>
          <p:cNvCxnSpPr>
            <a:cxnSpLocks/>
            <a:stCxn id="21" idx="2"/>
          </p:cNvCxnSpPr>
          <p:nvPr>
            <p:custDataLst>
              <p:tags r:id="rId26"/>
            </p:custDataLst>
          </p:nvPr>
        </p:nvCxnSpPr>
        <p:spPr>
          <a:xfrm>
            <a:off x="8869164" y="3643753"/>
            <a:ext cx="18630" cy="2140696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A9CE290-9F88-2174-7129-554F73AB128E}"/>
              </a:ext>
            </a:extLst>
          </p:cNvPr>
          <p:cNvCxnSpPr>
            <a:cxnSpLocks/>
          </p:cNvCxnSpPr>
          <p:nvPr>
            <p:custDataLst>
              <p:tags r:id="rId27"/>
            </p:custDataLst>
          </p:nvPr>
        </p:nvCxnSpPr>
        <p:spPr>
          <a:xfrm>
            <a:off x="4029549" y="3159938"/>
            <a:ext cx="1" cy="2624511"/>
          </a:xfrm>
          <a:prstGeom prst="line">
            <a:avLst/>
          </a:prstGeom>
          <a:ln w="28575" cmpd="sng">
            <a:solidFill>
              <a:srgbClr val="E5485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0E116D2-2B14-5EBF-D4B0-BA0B988AEDBF}"/>
              </a:ext>
            </a:extLst>
          </p:cNvPr>
          <p:cNvCxnSpPr>
            <a:cxnSpLocks/>
          </p:cNvCxnSpPr>
          <p:nvPr>
            <p:custDataLst>
              <p:tags r:id="rId28"/>
            </p:custDataLst>
          </p:nvPr>
        </p:nvCxnSpPr>
        <p:spPr>
          <a:xfrm flipH="1">
            <a:off x="3920329" y="3147238"/>
            <a:ext cx="126365" cy="252095"/>
          </a:xfrm>
          <a:prstGeom prst="line">
            <a:avLst/>
          </a:prstGeom>
          <a:ln w="28575" cmpd="sng">
            <a:solidFill>
              <a:srgbClr val="E5485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09B1F5D9-F861-6274-09FF-2FEA11B203F3}"/>
              </a:ext>
            </a:extLst>
          </p:cNvPr>
          <p:cNvCxnSpPr>
            <a:cxnSpLocks/>
          </p:cNvCxnSpPr>
          <p:nvPr>
            <p:custDataLst>
              <p:tags r:id="rId29"/>
            </p:custDataLst>
          </p:nvPr>
        </p:nvCxnSpPr>
        <p:spPr>
          <a:xfrm>
            <a:off x="4029549" y="3159938"/>
            <a:ext cx="127635" cy="234315"/>
          </a:xfrm>
          <a:prstGeom prst="line">
            <a:avLst/>
          </a:prstGeom>
          <a:ln w="28575" cmpd="sng">
            <a:solidFill>
              <a:srgbClr val="E5485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FA0C432-CAD9-E958-AE07-68ADD26441B6}"/>
              </a:ext>
            </a:extLst>
          </p:cNvPr>
          <p:cNvSpPr txBox="1"/>
          <p:nvPr/>
        </p:nvSpPr>
        <p:spPr>
          <a:xfrm>
            <a:off x="1723204" y="5323845"/>
            <a:ext cx="161599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E54851"/>
                </a:solidFill>
              </a:rPr>
              <a:t>重传次数</a:t>
            </a:r>
            <a:r>
              <a:rPr lang="en-US" altLang="zh-CN" dirty="0">
                <a:solidFill>
                  <a:srgbClr val="E54851"/>
                </a:solidFill>
              </a:rPr>
              <a:t>&lt;3</a:t>
            </a:r>
            <a:endParaRPr lang="zh-CN" altLang="en-US" dirty="0">
              <a:solidFill>
                <a:srgbClr val="E5485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6044468-8271-D18D-C935-D37CCB5574E0}"/>
              </a:ext>
            </a:extLst>
          </p:cNvPr>
          <p:cNvSpPr txBox="1"/>
          <p:nvPr/>
        </p:nvSpPr>
        <p:spPr>
          <a:xfrm>
            <a:off x="4088993" y="4723527"/>
            <a:ext cx="1615998" cy="369332"/>
          </a:xfrm>
          <a:prstGeom prst="rect">
            <a:avLst/>
          </a:prstGeom>
          <a:noFill/>
          <a:ln>
            <a:solidFill>
              <a:srgbClr val="E5485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E54851"/>
                </a:solidFill>
              </a:rPr>
              <a:t>重传次数</a:t>
            </a:r>
            <a:r>
              <a:rPr lang="en-US" altLang="zh-CN" dirty="0">
                <a:solidFill>
                  <a:srgbClr val="E54851"/>
                </a:solidFill>
              </a:rPr>
              <a:t>&gt;=3</a:t>
            </a:r>
            <a:endParaRPr lang="zh-CN" altLang="en-US" dirty="0">
              <a:solidFill>
                <a:srgbClr val="E5485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E9FDCF1-B1F5-6645-A96B-597C84821BF9}"/>
              </a:ext>
            </a:extLst>
          </p:cNvPr>
          <p:cNvSpPr txBox="1"/>
          <p:nvPr/>
        </p:nvSpPr>
        <p:spPr>
          <a:xfrm>
            <a:off x="9475242" y="3390625"/>
            <a:ext cx="20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CRC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校验通过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902F2C1-9403-1C13-A92C-7593C1D8212D}"/>
              </a:ext>
            </a:extLst>
          </p:cNvPr>
          <p:cNvSpPr txBox="1"/>
          <p:nvPr/>
        </p:nvSpPr>
        <p:spPr>
          <a:xfrm>
            <a:off x="9028061" y="1898171"/>
            <a:ext cx="1124755" cy="36932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广播功能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CEA4258-2E0F-B872-3535-579E6C2CD36C}"/>
              </a:ext>
            </a:extLst>
          </p:cNvPr>
          <p:cNvCxnSpPr>
            <a:cxnSpLocks/>
          </p:cNvCxnSpPr>
          <p:nvPr>
            <p:custDataLst>
              <p:tags r:id="rId30"/>
            </p:custDataLst>
          </p:nvPr>
        </p:nvCxnSpPr>
        <p:spPr>
          <a:xfrm>
            <a:off x="6551312" y="1794733"/>
            <a:ext cx="4559208" cy="0"/>
          </a:xfrm>
          <a:prstGeom prst="line">
            <a:avLst/>
          </a:prstGeom>
          <a:ln w="28575" cmpd="sng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CDC69B5-EE62-1E40-A8ED-EDE68A32AE11}"/>
              </a:ext>
            </a:extLst>
          </p:cNvPr>
          <p:cNvCxnSpPr>
            <a:cxnSpLocks/>
            <a:endCxn id="23" idx="0"/>
          </p:cNvCxnSpPr>
          <p:nvPr>
            <p:custDataLst>
              <p:tags r:id="rId31"/>
            </p:custDataLst>
          </p:nvPr>
        </p:nvCxnSpPr>
        <p:spPr>
          <a:xfrm flipH="1">
            <a:off x="11105316" y="1794733"/>
            <a:ext cx="3143" cy="2043330"/>
          </a:xfrm>
          <a:prstGeom prst="line">
            <a:avLst/>
          </a:prstGeom>
          <a:ln w="28575" cmpd="sng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FA92AB8-36FB-0097-9EFD-3FE161EBCA76}"/>
              </a:ext>
            </a:extLst>
          </p:cNvPr>
          <p:cNvCxnSpPr>
            <a:cxnSpLocks/>
            <a:stCxn id="19" idx="0"/>
          </p:cNvCxnSpPr>
          <p:nvPr>
            <p:custDataLst>
              <p:tags r:id="rId32"/>
            </p:custDataLst>
          </p:nvPr>
        </p:nvCxnSpPr>
        <p:spPr>
          <a:xfrm flipV="1">
            <a:off x="6551313" y="1794733"/>
            <a:ext cx="0" cy="539836"/>
          </a:xfrm>
          <a:prstGeom prst="line">
            <a:avLst/>
          </a:prstGeom>
          <a:ln w="28575" cmpd="sng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E22BD50-C4E2-3308-FB14-6915CE37021A}"/>
              </a:ext>
            </a:extLst>
          </p:cNvPr>
          <p:cNvCxnSpPr>
            <a:cxnSpLocks/>
          </p:cNvCxnSpPr>
          <p:nvPr>
            <p:custDataLst>
              <p:tags r:id="rId33"/>
            </p:custDataLst>
          </p:nvPr>
        </p:nvCxnSpPr>
        <p:spPr>
          <a:xfrm>
            <a:off x="6420904" y="2082837"/>
            <a:ext cx="127635" cy="234315"/>
          </a:xfrm>
          <a:prstGeom prst="line">
            <a:avLst/>
          </a:prstGeom>
          <a:ln w="28575" cmpd="sng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303FDFC6-C572-C9DB-D73F-32BE03216A9C}"/>
              </a:ext>
            </a:extLst>
          </p:cNvPr>
          <p:cNvCxnSpPr>
            <a:cxnSpLocks/>
          </p:cNvCxnSpPr>
          <p:nvPr>
            <p:custDataLst>
              <p:tags r:id="rId34"/>
            </p:custDataLst>
          </p:nvPr>
        </p:nvCxnSpPr>
        <p:spPr>
          <a:xfrm flipH="1">
            <a:off x="6548539" y="2082837"/>
            <a:ext cx="126365" cy="252095"/>
          </a:xfrm>
          <a:prstGeom prst="line">
            <a:avLst/>
          </a:prstGeom>
          <a:ln w="28575" cmpd="sng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FF91B0EC-3EA1-7D9D-5227-0B8468912B9C}"/>
              </a:ext>
            </a:extLst>
          </p:cNvPr>
          <p:cNvSpPr txBox="1"/>
          <p:nvPr/>
        </p:nvSpPr>
        <p:spPr>
          <a:xfrm>
            <a:off x="11185359" y="2321504"/>
            <a:ext cx="411296" cy="120032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开始</a:t>
            </a:r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计时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C78BF65-517C-F42F-9E83-F075D8C5ABAE}"/>
              </a:ext>
            </a:extLst>
          </p:cNvPr>
          <p:cNvCxnSpPr>
            <a:cxnSpLocks/>
          </p:cNvCxnSpPr>
          <p:nvPr>
            <p:custDataLst>
              <p:tags r:id="rId35"/>
            </p:custDataLst>
          </p:nvPr>
        </p:nvCxnSpPr>
        <p:spPr>
          <a:xfrm>
            <a:off x="4018174" y="1794733"/>
            <a:ext cx="2636886" cy="0"/>
          </a:xfrm>
          <a:prstGeom prst="line">
            <a:avLst/>
          </a:prstGeom>
          <a:ln w="28575" cmpd="sng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ACCC360-D573-F580-D315-9DF7985DF220}"/>
              </a:ext>
            </a:extLst>
          </p:cNvPr>
          <p:cNvCxnSpPr>
            <a:cxnSpLocks/>
          </p:cNvCxnSpPr>
          <p:nvPr>
            <p:custDataLst>
              <p:tags r:id="rId36"/>
            </p:custDataLst>
          </p:nvPr>
        </p:nvCxnSpPr>
        <p:spPr>
          <a:xfrm flipH="1" flipV="1">
            <a:off x="4018174" y="1794733"/>
            <a:ext cx="2774" cy="814187"/>
          </a:xfrm>
          <a:prstGeom prst="line">
            <a:avLst/>
          </a:prstGeom>
          <a:ln w="28575" cmpd="sng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4DDBD3D-D51F-3EAC-8368-FA9EBDBD9DFF}"/>
              </a:ext>
            </a:extLst>
          </p:cNvPr>
          <p:cNvCxnSpPr>
            <a:cxnSpLocks/>
          </p:cNvCxnSpPr>
          <p:nvPr>
            <p:custDataLst>
              <p:tags r:id="rId37"/>
            </p:custDataLst>
          </p:nvPr>
        </p:nvCxnSpPr>
        <p:spPr>
          <a:xfrm>
            <a:off x="3890539" y="2357188"/>
            <a:ext cx="127635" cy="234315"/>
          </a:xfrm>
          <a:prstGeom prst="line">
            <a:avLst/>
          </a:prstGeom>
          <a:ln w="28575" cmpd="sng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329FFF7A-97D3-41C4-97E8-F6D163AF09A7}"/>
              </a:ext>
            </a:extLst>
          </p:cNvPr>
          <p:cNvCxnSpPr>
            <a:cxnSpLocks/>
          </p:cNvCxnSpPr>
          <p:nvPr>
            <p:custDataLst>
              <p:tags r:id="rId38"/>
            </p:custDataLst>
          </p:nvPr>
        </p:nvCxnSpPr>
        <p:spPr>
          <a:xfrm flipH="1">
            <a:off x="4018174" y="2357188"/>
            <a:ext cx="126365" cy="252095"/>
          </a:xfrm>
          <a:prstGeom prst="line">
            <a:avLst/>
          </a:prstGeom>
          <a:ln w="28575" cmpd="sng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04FD8273-7CE0-6804-04BB-208B4DF696B2}"/>
              </a:ext>
            </a:extLst>
          </p:cNvPr>
          <p:cNvSpPr txBox="1"/>
          <p:nvPr/>
        </p:nvSpPr>
        <p:spPr>
          <a:xfrm>
            <a:off x="4080421" y="1372505"/>
            <a:ext cx="2147220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Broadcast </a:t>
            </a:r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</a:rPr>
              <a:t>TimeOut</a:t>
            </a:r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7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4" grpId="0" animBg="1"/>
      <p:bldP spid="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广播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943985" y="1804670"/>
            <a:ext cx="5090795" cy="1080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4400"/>
          </a:p>
        </p:txBody>
      </p:sp>
      <p:sp>
        <p:nvSpPr>
          <p:cNvPr id="25" name="圆角矩形 24"/>
          <p:cNvSpPr/>
          <p:nvPr>
            <p:custDataLst>
              <p:tags r:id="rId2"/>
            </p:custDataLst>
          </p:nvPr>
        </p:nvSpPr>
        <p:spPr>
          <a:xfrm>
            <a:off x="944880" y="2013585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944245" y="2136140"/>
            <a:ext cx="159766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INIT</a:t>
            </a:r>
          </a:p>
        </p:txBody>
      </p:sp>
      <p:sp>
        <p:nvSpPr>
          <p:cNvPr id="29" name="圆角矩形 28"/>
          <p:cNvSpPr/>
          <p:nvPr>
            <p:custDataLst>
              <p:tags r:id="rId4"/>
            </p:custDataLst>
          </p:nvPr>
        </p:nvSpPr>
        <p:spPr>
          <a:xfrm>
            <a:off x="909955" y="3042920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901700" y="3165475"/>
            <a:ext cx="160528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RX_INIT</a:t>
            </a:r>
          </a:p>
        </p:txBody>
      </p:sp>
      <p:sp>
        <p:nvSpPr>
          <p:cNvPr id="33" name="圆角矩形 32"/>
          <p:cNvSpPr/>
          <p:nvPr>
            <p:custDataLst>
              <p:tags r:id="rId6"/>
            </p:custDataLst>
          </p:nvPr>
        </p:nvSpPr>
        <p:spPr>
          <a:xfrm>
            <a:off x="3993515" y="3042920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>
            <p:custDataLst>
              <p:tags r:id="rId7"/>
            </p:custDataLst>
          </p:nvPr>
        </p:nvSpPr>
        <p:spPr>
          <a:xfrm>
            <a:off x="3946525" y="3148965"/>
            <a:ext cx="167894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RX_WAIT</a:t>
            </a:r>
          </a:p>
        </p:txBody>
      </p:sp>
      <p:sp>
        <p:nvSpPr>
          <p:cNvPr id="37" name="圆角矩形 36"/>
          <p:cNvSpPr/>
          <p:nvPr>
            <p:custDataLst>
              <p:tags r:id="rId8"/>
            </p:custDataLst>
          </p:nvPr>
        </p:nvSpPr>
        <p:spPr>
          <a:xfrm>
            <a:off x="7086600" y="3042920"/>
            <a:ext cx="1597025" cy="52006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3000"/>
            </a:schemeClr>
          </a:solidFill>
          <a:ln w="2857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9"/>
            </p:custDataLst>
          </p:nvPr>
        </p:nvSpPr>
        <p:spPr>
          <a:xfrm>
            <a:off x="7065010" y="3148965"/>
            <a:ext cx="1637665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/>
              <a:t>RX</a:t>
            </a:r>
          </a:p>
        </p:txBody>
      </p:sp>
      <p:pic>
        <p:nvPicPr>
          <p:cNvPr id="40" name="图片 39" descr="箭头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619750" y="3127375"/>
            <a:ext cx="1453515" cy="391160"/>
          </a:xfrm>
          <a:prstGeom prst="rect">
            <a:avLst/>
          </a:prstGeom>
        </p:spPr>
      </p:pic>
      <p:pic>
        <p:nvPicPr>
          <p:cNvPr id="41" name="图片 40" descr="箭头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534285" y="3127375"/>
            <a:ext cx="1430020" cy="442595"/>
          </a:xfrm>
          <a:prstGeom prst="rect">
            <a:avLst/>
          </a:prstGeom>
        </p:spPr>
      </p:pic>
      <p:pic>
        <p:nvPicPr>
          <p:cNvPr id="44" name="图片 43" descr="箭头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 rot="5400000">
            <a:off x="1452245" y="2622550"/>
            <a:ext cx="467995" cy="367665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13"/>
            </p:custDataLst>
          </p:nvPr>
        </p:nvSpPr>
        <p:spPr>
          <a:xfrm>
            <a:off x="482600" y="982345"/>
            <a:ext cx="91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收端</a:t>
            </a:r>
          </a:p>
        </p:txBody>
      </p:sp>
      <p:sp>
        <p:nvSpPr>
          <p:cNvPr id="56" name="圆角矩形 55"/>
          <p:cNvSpPr/>
          <p:nvPr>
            <p:custDataLst>
              <p:tags r:id="rId14"/>
            </p:custDataLst>
          </p:nvPr>
        </p:nvSpPr>
        <p:spPr>
          <a:xfrm>
            <a:off x="5087620" y="159258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>
            <p:custDataLst>
              <p:tags r:id="rId15"/>
            </p:custDataLst>
          </p:nvPr>
        </p:nvSpPr>
        <p:spPr>
          <a:xfrm>
            <a:off x="4988560" y="1626235"/>
            <a:ext cx="152590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TX_INIT</a:t>
            </a:r>
          </a:p>
        </p:txBody>
      </p:sp>
      <p:sp>
        <p:nvSpPr>
          <p:cNvPr id="58" name="圆角矩形 57"/>
          <p:cNvSpPr/>
          <p:nvPr>
            <p:custDataLst>
              <p:tags r:id="rId16"/>
            </p:custDataLst>
          </p:nvPr>
        </p:nvSpPr>
        <p:spPr>
          <a:xfrm>
            <a:off x="7171690" y="159258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7"/>
            </p:custDataLst>
          </p:nvPr>
        </p:nvSpPr>
        <p:spPr>
          <a:xfrm>
            <a:off x="7134225" y="1636395"/>
            <a:ext cx="1350010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TX_WAIT</a:t>
            </a:r>
          </a:p>
        </p:txBody>
      </p:sp>
      <p:sp>
        <p:nvSpPr>
          <p:cNvPr id="60" name="圆角矩形 59"/>
          <p:cNvSpPr/>
          <p:nvPr>
            <p:custDataLst>
              <p:tags r:id="rId18"/>
            </p:custDataLst>
          </p:nvPr>
        </p:nvSpPr>
        <p:spPr>
          <a:xfrm>
            <a:off x="9187815" y="1592580"/>
            <a:ext cx="1316990" cy="4527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33000"/>
            </a:schemeClr>
          </a:solidFill>
          <a:ln w="28575" cmpd="dbl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>
            <p:custDataLst>
              <p:tags r:id="rId19"/>
            </p:custDataLst>
          </p:nvPr>
        </p:nvSpPr>
        <p:spPr>
          <a:xfrm>
            <a:off x="9255125" y="1643380"/>
            <a:ext cx="122745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dirty="0"/>
              <a:t>TX</a:t>
            </a:r>
          </a:p>
        </p:txBody>
      </p:sp>
      <p:pic>
        <p:nvPicPr>
          <p:cNvPr id="3" name="图片 2" descr="箭头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470015" y="1643380"/>
            <a:ext cx="692150" cy="328930"/>
          </a:xfrm>
          <a:prstGeom prst="rect">
            <a:avLst/>
          </a:prstGeom>
        </p:spPr>
      </p:pic>
      <p:pic>
        <p:nvPicPr>
          <p:cNvPr id="6" name="图片 5" descr="箭头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98205" y="1643380"/>
            <a:ext cx="692150" cy="328930"/>
          </a:xfrm>
          <a:prstGeom prst="rect">
            <a:avLst/>
          </a:prstGeom>
        </p:spPr>
      </p:pic>
      <p:pic>
        <p:nvPicPr>
          <p:cNvPr id="8" name="图片 7" descr="箭头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2960000">
            <a:off x="5773420" y="2389505"/>
            <a:ext cx="1417955" cy="370840"/>
          </a:xfrm>
          <a:prstGeom prst="rect">
            <a:avLst/>
          </a:prstGeom>
        </p:spPr>
      </p:pic>
      <p:cxnSp>
        <p:nvCxnSpPr>
          <p:cNvPr id="39" name="直接连接符 38"/>
          <p:cNvCxnSpPr>
            <a:stCxn id="60" idx="2"/>
          </p:cNvCxnSpPr>
          <p:nvPr>
            <p:custDataLst>
              <p:tags r:id="rId23"/>
            </p:custDataLst>
          </p:nvPr>
        </p:nvCxnSpPr>
        <p:spPr>
          <a:xfrm>
            <a:off x="9846310" y="2045335"/>
            <a:ext cx="20320" cy="278574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24"/>
            </p:custDataLst>
          </p:nvPr>
        </p:nvCxnSpPr>
        <p:spPr>
          <a:xfrm>
            <a:off x="1429385" y="4819650"/>
            <a:ext cx="8442325" cy="190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25"/>
            </p:custDataLst>
          </p:nvPr>
        </p:nvCxnSpPr>
        <p:spPr>
          <a:xfrm>
            <a:off x="1397635" y="3604895"/>
            <a:ext cx="21590" cy="120459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26"/>
            </p:custDataLst>
          </p:nvPr>
        </p:nvCxnSpPr>
        <p:spPr>
          <a:xfrm flipH="1">
            <a:off x="1275715" y="3587115"/>
            <a:ext cx="126365" cy="25209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27"/>
            </p:custDataLst>
          </p:nvPr>
        </p:nvCxnSpPr>
        <p:spPr>
          <a:xfrm>
            <a:off x="1402080" y="3604895"/>
            <a:ext cx="127635" cy="234315"/>
          </a:xfrm>
          <a:prstGeom prst="line">
            <a:avLst/>
          </a:prstGeom>
          <a:ln w="28575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242435" y="2155190"/>
            <a:ext cx="93570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SLEEP</a:t>
            </a:r>
          </a:p>
        </p:txBody>
      </p:sp>
      <p:pic>
        <p:nvPicPr>
          <p:cNvPr id="48" name="图片 47" descr="箭头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9560000">
            <a:off x="3919855" y="2425700"/>
            <a:ext cx="502285" cy="502285"/>
          </a:xfrm>
          <a:prstGeom prst="rect">
            <a:avLst/>
          </a:prstGeom>
        </p:spPr>
      </p:pic>
      <p:pic>
        <p:nvPicPr>
          <p:cNvPr id="62" name="图片 61" descr="箭头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8760000">
            <a:off x="5053423" y="2453927"/>
            <a:ext cx="502285" cy="50228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3032760" y="2466975"/>
            <a:ext cx="851564" cy="5219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检测</a:t>
            </a:r>
          </a:p>
          <a:p>
            <a:r>
              <a:rPr lang="en-US" altLang="zh-CN" sz="14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Timeout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210175" y="3556000"/>
            <a:ext cx="114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开始计时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3975740-6398-993C-91F9-2CF79153352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704038" y="3756324"/>
            <a:ext cx="4086" cy="543968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E41A8BF-A9EA-51CA-CB10-57794644F84A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flipV="1">
            <a:off x="1672223" y="4300292"/>
            <a:ext cx="3035901" cy="4496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21" descr="箭头">
            <a:extLst>
              <a:ext uri="{FF2B5EF4-FFF2-40B4-BE49-F238E27FC236}">
                <a16:creationId xmlns:a16="http://schemas.microsoft.com/office/drawing/2014/main" id="{A644FCA5-C24E-9FA0-965D-0C4FB6FEFF5E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 rot="16200000">
            <a:off x="1352504" y="3815257"/>
            <a:ext cx="639437" cy="3396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57EE60B-855C-4002-1073-A96227D0D342}"/>
              </a:ext>
            </a:extLst>
          </p:cNvPr>
          <p:cNvSpPr txBox="1"/>
          <p:nvPr/>
        </p:nvSpPr>
        <p:spPr>
          <a:xfrm>
            <a:off x="4708124" y="4115626"/>
            <a:ext cx="326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CRC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校验失败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Tag_ID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不符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64FE4D-B944-D140-FAA1-F56FDE5B5AB5}"/>
              </a:ext>
            </a:extLst>
          </p:cNvPr>
          <p:cNvSpPr txBox="1"/>
          <p:nvPr/>
        </p:nvSpPr>
        <p:spPr>
          <a:xfrm>
            <a:off x="10069316" y="2855714"/>
            <a:ext cx="116739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永久休眠</a:t>
            </a:r>
            <a:endParaRPr lang="en-US" altLang="zh-CN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" name="图片 2" descr="箭头">
            <a:extLst>
              <a:ext uri="{FF2B5EF4-FFF2-40B4-BE49-F238E27FC236}">
                <a16:creationId xmlns:a16="http://schemas.microsoft.com/office/drawing/2014/main" id="{81B4E0C8-2207-F831-C280-4A1203A198D5}"/>
              </a:ext>
            </a:extLst>
          </p:cNvPr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 rot="5400000">
            <a:off x="10082601" y="2270094"/>
            <a:ext cx="692150" cy="3289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3B44F3-910F-C7A1-2D88-7AC35A2FF240}"/>
              </a:ext>
            </a:extLst>
          </p:cNvPr>
          <p:cNvSpPr txBox="1"/>
          <p:nvPr/>
        </p:nvSpPr>
        <p:spPr>
          <a:xfrm>
            <a:off x="7432735" y="2641969"/>
            <a:ext cx="17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设置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</a:rPr>
              <a:t>sleep_flag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B0C7E3-C757-2A0E-371F-4A0BF0DD796D}"/>
              </a:ext>
            </a:extLst>
          </p:cNvPr>
          <p:cNvSpPr txBox="1"/>
          <p:nvPr/>
        </p:nvSpPr>
        <p:spPr>
          <a:xfrm>
            <a:off x="10382449" y="2171759"/>
            <a:ext cx="17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检测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</a:rPr>
              <a:t>sleep_flag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71A611-562B-FDEA-FDFA-3B1EE6F48736}"/>
              </a:ext>
            </a:extLst>
          </p:cNvPr>
          <p:cNvSpPr txBox="1"/>
          <p:nvPr/>
        </p:nvSpPr>
        <p:spPr>
          <a:xfrm>
            <a:off x="6365425" y="2202815"/>
            <a:ext cx="2842710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广播功能：设置时延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delay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3569D3-BB57-1431-FB2E-9416D7B8600D}"/>
              </a:ext>
            </a:extLst>
          </p:cNvPr>
          <p:cNvSpPr txBox="1"/>
          <p:nvPr/>
        </p:nvSpPr>
        <p:spPr>
          <a:xfrm>
            <a:off x="1150972" y="5193653"/>
            <a:ext cx="2781866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delay = function (</a:t>
            </a:r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</a:rPr>
              <a:t>Tag_ID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76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1"/>
            </p:custDataLst>
          </p:nvPr>
        </p:nvSpPr>
        <p:spPr>
          <a:xfrm>
            <a:off x="6306230" y="1028533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项目背景与目标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375955" y="1029168"/>
            <a:ext cx="720000" cy="720000"/>
            <a:chOff x="5412150" y="17170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14"/>
              </p:custDataLst>
            </p:nvPr>
          </p:nvSpPr>
          <p:spPr>
            <a:xfrm>
              <a:off x="5412150" y="17170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15"/>
              </p:custDataLst>
            </p:nvPr>
          </p:nvSpPr>
          <p:spPr>
            <a:xfrm>
              <a:off x="5412150" y="23470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62"/>
          <p:cNvSpPr/>
          <p:nvPr>
            <p:custDataLst>
              <p:tags r:id="rId2"/>
            </p:custDataLst>
          </p:nvPr>
        </p:nvSpPr>
        <p:spPr>
          <a:xfrm>
            <a:off x="6306230" y="210718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项目架构与方案</a:t>
            </a:r>
          </a:p>
        </p:txBody>
      </p:sp>
      <p:grpSp>
        <p:nvGrpSpPr>
          <p:cNvPr id="20" name="组合 74"/>
          <p:cNvGrpSpPr/>
          <p:nvPr/>
        </p:nvGrpSpPr>
        <p:grpSpPr>
          <a:xfrm>
            <a:off x="5375955" y="2107180"/>
            <a:ext cx="720000" cy="720000"/>
            <a:chOff x="5412150" y="1717000"/>
            <a:chExt cx="720000" cy="720000"/>
          </a:xfrm>
        </p:grpSpPr>
        <p:sp>
          <p:nvSpPr>
            <p:cNvPr id="21" name="矩形 60"/>
            <p:cNvSpPr/>
            <p:nvPr>
              <p:custDataLst>
                <p:tags r:id="rId12"/>
              </p:custDataLst>
            </p:nvPr>
          </p:nvSpPr>
          <p:spPr>
            <a:xfrm>
              <a:off x="5412150" y="17170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22" name="矩形 63"/>
            <p:cNvSpPr/>
            <p:nvPr>
              <p:custDataLst>
                <p:tags r:id="rId13"/>
              </p:custDataLst>
            </p:nvPr>
          </p:nvSpPr>
          <p:spPr>
            <a:xfrm>
              <a:off x="5412150" y="23470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75955" y="3185192"/>
            <a:ext cx="720000" cy="720000"/>
            <a:chOff x="5412150" y="2806188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10"/>
              </p:custDataLst>
            </p:nvPr>
          </p:nvSpPr>
          <p:spPr>
            <a:xfrm>
              <a:off x="5412150" y="2806188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11"/>
              </p:custDataLst>
            </p:nvPr>
          </p:nvSpPr>
          <p:spPr>
            <a:xfrm>
              <a:off x="5412150" y="3436188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3"/>
            </p:custDataLst>
          </p:nvPr>
        </p:nvSpPr>
        <p:spPr>
          <a:xfrm>
            <a:off x="6306230" y="3185192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硬件原理与实现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5375955" y="4263204"/>
            <a:ext cx="720000" cy="720000"/>
            <a:chOff x="5412150" y="38842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8"/>
              </p:custDataLst>
            </p:nvPr>
          </p:nvSpPr>
          <p:spPr>
            <a:xfrm>
              <a:off x="5412150" y="38842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9"/>
              </p:custDataLst>
            </p:nvPr>
          </p:nvSpPr>
          <p:spPr>
            <a:xfrm>
              <a:off x="5412150" y="45142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>
            <p:custDataLst>
              <p:tags r:id="rId4"/>
            </p:custDataLst>
          </p:nvPr>
        </p:nvSpPr>
        <p:spPr>
          <a:xfrm>
            <a:off x="6306230" y="4263204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前端设计与美化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9C77AD-622E-C6F7-B30D-7F65BACC0DEC}"/>
              </a:ext>
            </a:extLst>
          </p:cNvPr>
          <p:cNvGrpSpPr/>
          <p:nvPr/>
        </p:nvGrpSpPr>
        <p:grpSpPr>
          <a:xfrm>
            <a:off x="5375955" y="5341216"/>
            <a:ext cx="720000" cy="720000"/>
            <a:chOff x="5412150" y="3884200"/>
            <a:chExt cx="720000" cy="72000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69CA330-430B-ED44-600D-431EC7CBE35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412150" y="38842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5</a:t>
              </a:r>
              <a:endParaRPr lang="zh-CN" altLang="en-US" sz="3200" b="1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7D9FB40-7458-F417-F477-29796376B84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412150" y="45142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E07E96A-13A3-6413-D625-72348FF699F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06230" y="5341216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项目发展与展望</a:t>
            </a:r>
          </a:p>
        </p:txBody>
      </p:sp>
    </p:spTree>
    <p:extLst>
      <p:ext uri="{BB962C8B-B14F-4D97-AF65-F5344CB8AC3E}">
        <p14:creationId xmlns:p14="http://schemas.microsoft.com/office/powerpoint/2010/main" val="329482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1"/>
            </p:custDataLst>
          </p:nvPr>
        </p:nvSpPr>
        <p:spPr>
          <a:xfrm>
            <a:off x="6306230" y="1028533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项目背景与目标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375955" y="1029168"/>
            <a:ext cx="720000" cy="720000"/>
            <a:chOff x="5412150" y="17170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14"/>
              </p:custDataLst>
            </p:nvPr>
          </p:nvSpPr>
          <p:spPr>
            <a:xfrm>
              <a:off x="5412150" y="17170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15"/>
              </p:custDataLst>
            </p:nvPr>
          </p:nvSpPr>
          <p:spPr>
            <a:xfrm>
              <a:off x="5412150" y="23470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62"/>
          <p:cNvSpPr/>
          <p:nvPr>
            <p:custDataLst>
              <p:tags r:id="rId2"/>
            </p:custDataLst>
          </p:nvPr>
        </p:nvSpPr>
        <p:spPr>
          <a:xfrm>
            <a:off x="6306230" y="210718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项目架构与方案</a:t>
            </a:r>
          </a:p>
        </p:txBody>
      </p:sp>
      <p:grpSp>
        <p:nvGrpSpPr>
          <p:cNvPr id="20" name="组合 74"/>
          <p:cNvGrpSpPr/>
          <p:nvPr/>
        </p:nvGrpSpPr>
        <p:grpSpPr>
          <a:xfrm>
            <a:off x="5375955" y="2107180"/>
            <a:ext cx="720000" cy="720000"/>
            <a:chOff x="5412150" y="1717000"/>
            <a:chExt cx="720000" cy="720000"/>
          </a:xfrm>
        </p:grpSpPr>
        <p:sp>
          <p:nvSpPr>
            <p:cNvPr id="21" name="矩形 60"/>
            <p:cNvSpPr/>
            <p:nvPr>
              <p:custDataLst>
                <p:tags r:id="rId12"/>
              </p:custDataLst>
            </p:nvPr>
          </p:nvSpPr>
          <p:spPr>
            <a:xfrm>
              <a:off x="5412150" y="17170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22" name="矩形 63"/>
            <p:cNvSpPr/>
            <p:nvPr>
              <p:custDataLst>
                <p:tags r:id="rId13"/>
              </p:custDataLst>
            </p:nvPr>
          </p:nvSpPr>
          <p:spPr>
            <a:xfrm>
              <a:off x="5412150" y="23470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75955" y="3185192"/>
            <a:ext cx="720000" cy="720000"/>
            <a:chOff x="5412150" y="2806188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10"/>
              </p:custDataLst>
            </p:nvPr>
          </p:nvSpPr>
          <p:spPr>
            <a:xfrm>
              <a:off x="5412150" y="2806188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11"/>
              </p:custDataLst>
            </p:nvPr>
          </p:nvSpPr>
          <p:spPr>
            <a:xfrm>
              <a:off x="5412150" y="3436188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3"/>
            </p:custDataLst>
          </p:nvPr>
        </p:nvSpPr>
        <p:spPr>
          <a:xfrm>
            <a:off x="6306230" y="3185192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硬件原理与实现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5375955" y="4263204"/>
            <a:ext cx="720000" cy="720000"/>
            <a:chOff x="5412150" y="38842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8"/>
              </p:custDataLst>
            </p:nvPr>
          </p:nvSpPr>
          <p:spPr>
            <a:xfrm>
              <a:off x="5412150" y="38842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9"/>
              </p:custDataLst>
            </p:nvPr>
          </p:nvSpPr>
          <p:spPr>
            <a:xfrm>
              <a:off x="5412150" y="45142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>
            <p:custDataLst>
              <p:tags r:id="rId4"/>
            </p:custDataLst>
          </p:nvPr>
        </p:nvSpPr>
        <p:spPr>
          <a:xfrm>
            <a:off x="6306230" y="4263204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前端设计与美化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9C77AD-622E-C6F7-B30D-7F65BACC0DEC}"/>
              </a:ext>
            </a:extLst>
          </p:cNvPr>
          <p:cNvGrpSpPr/>
          <p:nvPr/>
        </p:nvGrpSpPr>
        <p:grpSpPr>
          <a:xfrm>
            <a:off x="5375955" y="5341216"/>
            <a:ext cx="720000" cy="720000"/>
            <a:chOff x="5412150" y="3884200"/>
            <a:chExt cx="720000" cy="72000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69CA330-430B-ED44-600D-431EC7CBE35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412150" y="38842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5</a:t>
              </a:r>
              <a:endParaRPr lang="zh-CN" altLang="en-US" sz="3200" b="1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7D9FB40-7458-F417-F477-29796376B84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412150" y="45142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E07E96A-13A3-6413-D625-72348FF699F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06230" y="5341216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项目发展与展望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07074" y="73474"/>
            <a:ext cx="7081677" cy="598488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  <a:sym typeface="+mn-ea"/>
              </a:rPr>
              <a:t>MSP430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时钟简介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16245" y="1205230"/>
            <a:ext cx="5203190" cy="15995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/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MSP430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芯片中有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个时钟源</a:t>
            </a:r>
            <a:endParaRPr lang="en-US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内部晶体振荡器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(DCO)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外部低速时钟源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(XT1)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外部高速时钟源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(XT2)</a:t>
            </a:r>
          </a:p>
          <a:p>
            <a:pPr algn="just"/>
            <a:endParaRPr lang="en-US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在这里插入图片描述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" y="1094105"/>
            <a:ext cx="4457065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圆角矩形 30"/>
          <p:cNvSpPr/>
          <p:nvPr>
            <p:custDataLst>
              <p:tags r:id="rId1"/>
            </p:custDataLst>
          </p:nvPr>
        </p:nvSpPr>
        <p:spPr>
          <a:xfrm>
            <a:off x="5334635" y="1094105"/>
            <a:ext cx="4850130" cy="1821815"/>
          </a:xfrm>
          <a:prstGeom prst="round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34965" y="3427730"/>
            <a:ext cx="48006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计时功能正常工作时，用依赖内部晶体振荡器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DCO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4MHZ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子系统主时钟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SMCLK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时钟。</a:t>
            </a:r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5334635" y="3115945"/>
            <a:ext cx="4850130" cy="1821815"/>
          </a:xfrm>
          <a:prstGeom prst="roundRect">
            <a:avLst/>
          </a:prstGeom>
          <a:noFill/>
          <a:ln w="28575" cmpd="dbl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Timer </a:t>
            </a:r>
            <a:r>
              <a:rPr lang="zh-CN" altLang="en-US" dirty="0">
                <a:sym typeface="+mn-ea"/>
              </a:rPr>
              <a:t>计数器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7BD729-603D-6902-2278-B01580DB5AE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110" y="1303020"/>
            <a:ext cx="6155055" cy="28149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63689B-A71B-7421-D01C-786355EB4E76}"/>
              </a:ext>
            </a:extLst>
          </p:cNvPr>
          <p:cNvSpPr txBox="1"/>
          <p:nvPr/>
        </p:nvSpPr>
        <p:spPr>
          <a:xfrm>
            <a:off x="417830" y="904240"/>
            <a:ext cx="43580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 b="1" dirty="0">
                <a:latin typeface="Calibri" panose="020F0502020204030204" pitchFamily="34" charset="0"/>
                <a:ea typeface="宋体" panose="02010600030101010101" pitchFamily="2" charset="-122"/>
              </a:rPr>
              <a:t>第一级：根据时钟配置计时器</a:t>
            </a:r>
            <a:r>
              <a:rPr lang="en-US" sz="2000" b="1" dirty="0" err="1">
                <a:latin typeface="Calibri" panose="020F0502020204030204" pitchFamily="34" charset="0"/>
                <a:ea typeface="宋体" panose="02010600030101010101" pitchFamily="2" charset="-122"/>
              </a:rPr>
              <a:t>timera</a:t>
            </a:r>
            <a:endParaRPr lang="en-US" sz="2000" b="1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ACAE77-1A92-D4C4-0C77-01AEB402B5C7}"/>
              </a:ext>
            </a:extLst>
          </p:cNvPr>
          <p:cNvSpPr txBox="1"/>
          <p:nvPr/>
        </p:nvSpPr>
        <p:spPr>
          <a:xfrm>
            <a:off x="330200" y="4117975"/>
            <a:ext cx="558292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</a:rPr>
              <a:t>(1) T</a:t>
            </a:r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ASSEL</a:t>
            </a:r>
            <a:r>
              <a:rPr lang="zh-CN" sz="2000" b="0" dirty="0">
                <a:latin typeface="Calibri" panose="020F0502020204030204" pitchFamily="34" charset="0"/>
                <a:ea typeface="宋体" panose="02010600030101010101" pitchFamily="2" charset="-122"/>
              </a:rPr>
              <a:t>：选定基准时钟</a:t>
            </a:r>
          </a:p>
          <a:p>
            <a:pPr indent="0"/>
            <a:r>
              <a:rPr lang="zh-CN" sz="2000" b="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latin typeface="Calibri" panose="020F0502020204030204" pitchFamily="34" charset="0"/>
                <a:ea typeface="宋体" panose="02010600030101010101" pitchFamily="2" charset="-122"/>
              </a:rPr>
              <a:t>    </a:t>
            </a:r>
            <a:r>
              <a:rPr lang="zh-CN" sz="2000" b="0" dirty="0">
                <a:latin typeface="Calibri" panose="020F0502020204030204" pitchFamily="34" charset="0"/>
                <a:ea typeface="宋体" panose="02010600030101010101" pitchFamily="2" charset="-122"/>
              </a:rPr>
              <a:t>选择</a:t>
            </a:r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</a:rPr>
              <a:t>4</a:t>
            </a:r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MHZ </a:t>
            </a:r>
            <a:r>
              <a:rPr lang="zh-CN" altLang="en-US" sz="2000" b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</a:rPr>
              <a:t>S</a:t>
            </a:r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MCLK </a:t>
            </a:r>
            <a:r>
              <a:rPr lang="zh-CN" sz="2000" b="0" dirty="0">
                <a:latin typeface="Calibri" panose="020F0502020204030204" pitchFamily="34" charset="0"/>
                <a:ea typeface="宋体" panose="02010600030101010101" pitchFamily="2" charset="-122"/>
              </a:rPr>
              <a:t>作为基准时钟</a:t>
            </a:r>
          </a:p>
          <a:p>
            <a:pPr indent="0"/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</a:rPr>
              <a:t>(2) I</a:t>
            </a:r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sz="2000" b="0" dirty="0">
                <a:latin typeface="Calibri" panose="020F0502020204030204" pitchFamily="34" charset="0"/>
                <a:ea typeface="宋体" panose="02010600030101010101" pitchFamily="2" charset="-122"/>
              </a:rPr>
              <a:t>：对基准时钟进行分频</a:t>
            </a:r>
            <a:r>
              <a:rPr lang="en-US" altLang="zh-CN" sz="2000" b="0" dirty="0">
                <a:latin typeface="Calibri" panose="020F0502020204030204" pitchFamily="34" charset="0"/>
                <a:ea typeface="宋体" panose="02010600030101010101" pitchFamily="2" charset="-122"/>
              </a:rPr>
              <a:t>,</a:t>
            </a:r>
            <a:r>
              <a:rPr lang="zh-CN" sz="2000" b="0" dirty="0">
                <a:latin typeface="Calibri" panose="020F0502020204030204" pitchFamily="34" charset="0"/>
                <a:ea typeface="宋体" panose="02010600030101010101" pitchFamily="2" charset="-122"/>
              </a:rPr>
              <a:t>设置为一分频</a:t>
            </a:r>
          </a:p>
          <a:p>
            <a:pPr indent="0"/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</a:rPr>
              <a:t>(3) M</a:t>
            </a:r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sz="2000" b="0" dirty="0">
                <a:latin typeface="Calibri" panose="020F0502020204030204" pitchFamily="34" charset="0"/>
                <a:ea typeface="宋体" panose="02010600030101010101" pitchFamily="2" charset="-122"/>
              </a:rPr>
              <a:t>：计时模式</a:t>
            </a:r>
            <a:r>
              <a:rPr lang="en-US" altLang="zh-CN" sz="2000" b="0" dirty="0">
                <a:latin typeface="Calibri" panose="020F0502020204030204" pitchFamily="34" charset="0"/>
                <a:ea typeface="宋体" panose="02010600030101010101" pitchFamily="2" charset="-122"/>
              </a:rPr>
              <a:t>,</a:t>
            </a:r>
            <a:r>
              <a:rPr lang="zh-CN" sz="2000" b="0" dirty="0">
                <a:latin typeface="Calibri" panose="020F0502020204030204" pitchFamily="34" charset="0"/>
                <a:ea typeface="宋体" panose="02010600030101010101" pitchFamily="2" charset="-122"/>
              </a:rPr>
              <a:t>采用增计时模式</a:t>
            </a:r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</a:rPr>
              <a:t>(</a:t>
            </a:r>
            <a:r>
              <a:rPr lang="en-US" sz="2000" b="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UP_Mode</a:t>
            </a:r>
            <a:r>
              <a:rPr lang="en-US" sz="2000" b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indent="0"/>
            <a:r>
              <a:rPr lang="en-US" sz="2000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(4) T</a:t>
            </a:r>
            <a:r>
              <a:rPr 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sz="2000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x</a:t>
            </a:r>
            <a:r>
              <a:rPr 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CCR</a:t>
            </a:r>
            <a:r>
              <a:rPr lang="en-US" sz="2000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0</a:t>
            </a:r>
            <a:r>
              <a:rPr lang="zh-CN" sz="2000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：阈值信号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,</a:t>
            </a:r>
            <a:r>
              <a:rPr lang="zh-CN" sz="2000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取为</a:t>
            </a:r>
            <a:r>
              <a:rPr lang="en-US" sz="2000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4000</a:t>
            </a:r>
            <a:endParaRPr lang="en-US" altLang="en-US" sz="2000" b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/>
            <a:endParaRPr lang="en-US" altLang="en-US" sz="2000" b="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EAC13ACC-E626-FA8F-1AAF-78816945B5D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10968" r="9824" b="22581"/>
          <a:stretch>
            <a:fillRect/>
          </a:stretch>
        </p:blipFill>
        <p:spPr>
          <a:xfrm>
            <a:off x="6725920" y="1702435"/>
            <a:ext cx="4816475" cy="20821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3741E0-6008-2F84-2EEA-5EF54FFAEB76}"/>
              </a:ext>
            </a:extLst>
          </p:cNvPr>
          <p:cNvSpPr txBox="1"/>
          <p:nvPr/>
        </p:nvSpPr>
        <p:spPr>
          <a:xfrm>
            <a:off x="6969760" y="4096385"/>
            <a:ext cx="453834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从</a:t>
            </a:r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开始计时</a:t>
            </a:r>
            <a:r>
              <a:rPr lang="en-US" alt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,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时钟信号每经过一次上升沿，计时器加一</a:t>
            </a:r>
          </a:p>
          <a:p>
            <a:pPr indent="0"/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直到计时器值达到</a:t>
            </a:r>
            <a:r>
              <a:rPr lang="zh-CN" alt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预设的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阈值信号，计时器清零</a:t>
            </a:r>
          </a:p>
          <a:p>
            <a:pPr indent="0"/>
            <a:endParaRPr lang="zh-CN" sz="20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/>
            <a:endParaRPr lang="en-US" altLang="en-US" sz="20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C598F45-2A02-A73A-71F4-0D670BAA4B59}"/>
              </a:ext>
            </a:extLst>
          </p:cNvPr>
          <p:cNvCxnSpPr/>
          <p:nvPr/>
        </p:nvCxnSpPr>
        <p:spPr>
          <a:xfrm flipV="1">
            <a:off x="6725920" y="1157605"/>
            <a:ext cx="0" cy="4876800"/>
          </a:xfrm>
          <a:prstGeom prst="line">
            <a:avLst/>
          </a:prstGeom>
          <a:ln w="28575" cmpd="dbl">
            <a:solidFill>
              <a:schemeClr val="accent1">
                <a:shade val="50000"/>
                <a:alpha val="73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Timer </a:t>
            </a:r>
            <a:r>
              <a:rPr lang="zh-CN" altLang="en-US" dirty="0">
                <a:sym typeface="+mn-ea"/>
              </a:rPr>
              <a:t>计数器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A9262A-F177-6291-163D-0C63EE987FC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06185" y="1974850"/>
            <a:ext cx="5400675" cy="32804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240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（2）计数器配置：设置静态变量计数器timercnt，每次进入中断时，将tmercnt相对于上一次中断加一，根据所需要的计时功能配置阈值t，每次达到阈值归零，并改变一个外部变量的值，可以实现tms的中断计数器。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CDA59E-3F6E-5D6D-F859-46676614A4D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7360" y="2115820"/>
            <a:ext cx="5316220" cy="3139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2315EB-702F-B122-D11D-5D15949CA59D}"/>
              </a:ext>
            </a:extLst>
          </p:cNvPr>
          <p:cNvSpPr txBox="1"/>
          <p:nvPr/>
        </p:nvSpPr>
        <p:spPr>
          <a:xfrm>
            <a:off x="375920" y="1156335"/>
            <a:ext cx="62223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latin typeface="Calibri" panose="020F0502020204030204" pitchFamily="34" charset="0"/>
                <a:ea typeface="宋体" panose="02010600030101010101" pitchFamily="2" charset="-122"/>
              </a:rPr>
              <a:t>第二级：根据计时器</a:t>
            </a:r>
            <a:r>
              <a:rPr lang="en-US" sz="2400" b="1">
                <a:latin typeface="Calibri" panose="020F0502020204030204" pitchFamily="34" charset="0"/>
                <a:ea typeface="宋体" panose="02010600030101010101" pitchFamily="2" charset="-122"/>
              </a:rPr>
              <a:t>timer</a:t>
            </a:r>
            <a:r>
              <a:rPr lang="en-US" sz="2400" b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sz="2400" b="1">
                <a:latin typeface="Calibri" panose="020F0502020204030204" pitchFamily="34" charset="0"/>
                <a:ea typeface="宋体" panose="02010600030101010101" pitchFamily="2" charset="-122"/>
              </a:rPr>
              <a:t>配置中断计数器</a:t>
            </a:r>
            <a:endParaRPr lang="zh-CN" altLang="en-US" sz="2400" b="1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090B62-BF4D-0253-1071-0A1DE0B6A915}"/>
              </a:ext>
            </a:extLst>
          </p:cNvPr>
          <p:cNvSpPr txBox="1"/>
          <p:nvPr/>
        </p:nvSpPr>
        <p:spPr>
          <a:xfrm>
            <a:off x="527685" y="2449830"/>
            <a:ext cx="4785995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（1）中断模式：CCIE模式</a:t>
            </a:r>
          </a:p>
          <a:p>
            <a:pPr algn="l">
              <a:buClrTx/>
              <a:buSzTx/>
              <a:buFontTx/>
            </a:pPr>
            <a:r>
              <a:rPr lang="en-US" altLang="zh-CN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该模式下，每次计时器达到阈值时</a:t>
            </a:r>
            <a:r>
              <a:rPr lang="en-US" altLang="zh-CN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l">
              <a:buClrTx/>
              <a:buSzTx/>
              <a:buFontTx/>
            </a:pPr>
            <a:r>
              <a:rPr lang="en-US" altLang="zh-CN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进入一次中断</a:t>
            </a:r>
          </a:p>
          <a:p>
            <a:pPr algn="l">
              <a:buClrTx/>
              <a:buSzTx/>
              <a:buFontTx/>
            </a:pPr>
            <a:r>
              <a:rPr lang="en-US" altLang="zh-CN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由于预设阈值4000</a:t>
            </a:r>
          </a:p>
          <a:p>
            <a:pPr algn="l">
              <a:buClrTx/>
              <a:buSzTx/>
              <a:buFontTx/>
            </a:pPr>
            <a:r>
              <a:rPr lang="zh-CN" altLang="en-US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当程序运行时</a:t>
            </a:r>
          </a:p>
          <a:p>
            <a:pPr algn="l">
              <a:buClrTx/>
              <a:buSzTx/>
              <a:buFontTx/>
            </a:pPr>
            <a:r>
              <a:rPr lang="zh-CN" altLang="en-US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将会以1kHZ的频率（周期为1ms）</a:t>
            </a:r>
          </a:p>
          <a:p>
            <a:pPr algn="l">
              <a:buClrTx/>
              <a:buSzTx/>
              <a:buFontTx/>
            </a:pPr>
            <a:r>
              <a:rPr lang="en-US" altLang="zh-CN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000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进入计时器中断。</a:t>
            </a:r>
            <a:endParaRPr lang="zh-CN" altLang="en-US" b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buClrTx/>
              <a:buSzTx/>
              <a:buFontTx/>
            </a:pPr>
            <a:endParaRPr lang="zh-CN" altLang="en-US" b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buClrTx/>
              <a:buSzTx/>
              <a:buFontTx/>
            </a:pPr>
            <a:endParaRPr lang="zh-CN" altLang="en-US" b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080A7347-C53C-D88A-77B7-413DDA813F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94569" y="1989172"/>
            <a:ext cx="473565" cy="242093"/>
          </a:xfrm>
          <a:prstGeom prst="parallelogram">
            <a:avLst>
              <a:gd name="adj" fmla="val 44445"/>
            </a:avLst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right-quote-sign_36811">
            <a:extLst>
              <a:ext uri="{FF2B5EF4-FFF2-40B4-BE49-F238E27FC236}">
                <a16:creationId xmlns:a16="http://schemas.microsoft.com/office/drawing/2014/main" id="{1CA656D0-AB6A-5599-858A-03B5FD2E4F92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11393801" y="497456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49023F-E399-3BC6-99DA-295171EC78AD}"/>
              </a:ext>
            </a:extLst>
          </p:cNvPr>
          <p:cNvSpPr txBox="1"/>
          <p:nvPr/>
        </p:nvSpPr>
        <p:spPr>
          <a:xfrm>
            <a:off x="6494780" y="2449830"/>
            <a:ext cx="5177790" cy="2524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（2）计数器配置：</a:t>
            </a:r>
          </a:p>
          <a:p>
            <a:pPr algn="l">
              <a:buClrTx/>
              <a:buSzTx/>
              <a:buFontTx/>
            </a:pP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设置静态变量计数器timercnt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</a:p>
          <a:p>
            <a:pPr algn="l">
              <a:buClrTx/>
              <a:buSzTx/>
              <a:buFontTx/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每次进入中断时</a:t>
            </a:r>
          </a:p>
          <a:p>
            <a:pPr algn="l">
              <a:buClrTx/>
              <a:buSzTx/>
              <a:buFontTx/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将t</a:t>
            </a:r>
            <a:r>
              <a:rPr lang="en-US" altLang="zh-CN" sz="20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mercnt相对于上一次中断加一</a:t>
            </a:r>
          </a:p>
          <a:p>
            <a:pPr algn="l">
              <a:buClrTx/>
              <a:buSzTx/>
              <a:buFontTx/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根据所需要的计时功能配置阈值t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</a:p>
          <a:p>
            <a:pPr algn="l">
              <a:buClrTx/>
              <a:buSzTx/>
              <a:buFontTx/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每次达到阈值归零时</a:t>
            </a:r>
          </a:p>
          <a:p>
            <a:pPr algn="l">
              <a:buClrTx/>
              <a:buSzTx/>
              <a:buFontTx/>
            </a:pP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改变一个外部变量的值</a:t>
            </a:r>
          </a:p>
        </p:txBody>
      </p:sp>
    </p:spTree>
    <p:extLst>
      <p:ext uri="{BB962C8B-B14F-4D97-AF65-F5344CB8AC3E}">
        <p14:creationId xmlns:p14="http://schemas.microsoft.com/office/powerpoint/2010/main" val="194751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07074" y="173804"/>
            <a:ext cx="7081677" cy="598488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  <a:sym typeface="+mn-ea"/>
              </a:rPr>
              <a:t>MSP430FR5969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休眠模式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9794" y="773002"/>
            <a:ext cx="10491341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为了降低功耗，需要以一定周期进入休眠模式</a:t>
            </a:r>
          </a:p>
          <a:p>
            <a:pPr algn="just"/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休眠模式关联的是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MSP430FR5969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系列单片机的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CPU 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种低功耗工作模式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2120009"/>
              </p:ext>
            </p:extLst>
          </p:nvPr>
        </p:nvGraphicFramePr>
        <p:xfrm>
          <a:off x="307075" y="1670685"/>
          <a:ext cx="5781940" cy="40201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9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7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31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工作模式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CPU</a:t>
                      </a:r>
                      <a:r>
                        <a:rPr lang="zh-CN" sz="1050" kern="100">
                          <a:effectLst/>
                        </a:rPr>
                        <a:t>和时钟工作状态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其他模块工作状态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下属工作状态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255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LPM0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CPU</a:t>
                      </a:r>
                      <a:r>
                        <a:rPr lang="zh-CN" sz="1050" kern="100" dirty="0">
                          <a:effectLst/>
                        </a:rPr>
                        <a:t>禁用，</a:t>
                      </a:r>
                      <a:r>
                        <a:rPr lang="en-US" sz="1050" kern="100" dirty="0">
                          <a:effectLst/>
                        </a:rPr>
                        <a:t>MCLK</a:t>
                      </a:r>
                      <a:r>
                        <a:rPr lang="zh-CN" sz="1050" kern="100" dirty="0">
                          <a:effectLst/>
                        </a:rPr>
                        <a:t>禁用</a:t>
                      </a:r>
                    </a:p>
                    <a:p>
                      <a:pPr algn="ctr"/>
                      <a:r>
                        <a:rPr lang="en-US" sz="1050" kern="100" dirty="0">
                          <a:effectLst/>
                        </a:rPr>
                        <a:t>SMCLK</a:t>
                      </a:r>
                      <a:r>
                        <a:rPr lang="zh-CN" sz="1050" kern="100" dirty="0">
                          <a:effectLst/>
                        </a:rPr>
                        <a:t>，</a:t>
                      </a:r>
                      <a:r>
                        <a:rPr lang="en-US" sz="1050" kern="100" dirty="0">
                          <a:effectLst/>
                        </a:rPr>
                        <a:t>ACLK</a:t>
                      </a:r>
                      <a:r>
                        <a:rPr lang="zh-CN" sz="1050" kern="100" dirty="0">
                          <a:effectLst/>
                        </a:rPr>
                        <a:t>活动，</a:t>
                      </a:r>
                      <a:r>
                        <a:rPr lang="en-US" sz="1050" kern="100" dirty="0">
                          <a:effectLst/>
                        </a:rPr>
                        <a:t>DCO</a:t>
                      </a:r>
                      <a:r>
                        <a:rPr lang="zh-CN" sz="1050" kern="100" dirty="0">
                          <a:effectLst/>
                        </a:rPr>
                        <a:t>可用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复位电流工作，核心调节器工作，</a:t>
                      </a:r>
                      <a:r>
                        <a:rPr lang="en-US" sz="1050" kern="100">
                          <a:effectLst/>
                        </a:rPr>
                        <a:t>SVS</a:t>
                      </a:r>
                      <a:r>
                        <a:rPr lang="zh-CN" sz="1050" kern="100">
                          <a:effectLst/>
                        </a:rPr>
                        <a:t>工作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255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LPM1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CPU</a:t>
                      </a:r>
                      <a:r>
                        <a:rPr lang="zh-CN" sz="1050" kern="100">
                          <a:effectLst/>
                        </a:rPr>
                        <a:t>禁用，</a:t>
                      </a:r>
                      <a:r>
                        <a:rPr lang="en-US" sz="1050" kern="100">
                          <a:effectLst/>
                        </a:rPr>
                        <a:t>MCLK</a:t>
                      </a:r>
                      <a:r>
                        <a:rPr lang="zh-CN" sz="1050" kern="100">
                          <a:effectLst/>
                        </a:rPr>
                        <a:t>禁用</a:t>
                      </a:r>
                    </a:p>
                    <a:p>
                      <a:pPr algn="ctr"/>
                      <a:r>
                        <a:rPr lang="en-US" sz="1050" kern="100">
                          <a:effectLst/>
                        </a:rPr>
                        <a:t>SMCLK</a:t>
                      </a:r>
                      <a:r>
                        <a:rPr lang="zh-CN" sz="1050" kern="100">
                          <a:effectLst/>
                        </a:rPr>
                        <a:t>，</a:t>
                      </a:r>
                      <a:r>
                        <a:rPr lang="en-US" sz="1050" kern="100">
                          <a:effectLst/>
                        </a:rPr>
                        <a:t>ACLK</a:t>
                      </a:r>
                      <a:r>
                        <a:rPr lang="zh-CN" sz="1050" kern="100">
                          <a:effectLst/>
                        </a:rPr>
                        <a:t>活动，</a:t>
                      </a:r>
                      <a:r>
                        <a:rPr lang="en-US" sz="1050" kern="100">
                          <a:effectLst/>
                        </a:rPr>
                        <a:t>DCO</a:t>
                      </a:r>
                      <a:r>
                        <a:rPr lang="zh-CN" sz="1050" kern="100">
                          <a:effectLst/>
                        </a:rPr>
                        <a:t>可用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复位电流工作，核心调节器工作，</a:t>
                      </a:r>
                      <a:r>
                        <a:rPr lang="en-US" sz="1050" kern="100">
                          <a:effectLst/>
                        </a:rPr>
                        <a:t>SVS</a:t>
                      </a:r>
                      <a:r>
                        <a:rPr lang="zh-CN" sz="1050" kern="100">
                          <a:effectLst/>
                        </a:rPr>
                        <a:t>工作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LPM2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CPU</a:t>
                      </a:r>
                      <a:r>
                        <a:rPr lang="zh-CN" sz="1050" kern="100">
                          <a:effectLst/>
                        </a:rPr>
                        <a:t>禁用，</a:t>
                      </a:r>
                      <a:r>
                        <a:rPr lang="en-US" sz="1050" kern="100">
                          <a:effectLst/>
                        </a:rPr>
                        <a:t>MCLK</a:t>
                      </a:r>
                      <a:r>
                        <a:rPr lang="zh-CN" sz="1050" kern="100">
                          <a:effectLst/>
                        </a:rPr>
                        <a:t>，</a:t>
                      </a:r>
                      <a:r>
                        <a:rPr lang="en-US" sz="1050" kern="100">
                          <a:effectLst/>
                        </a:rPr>
                        <a:t>SMCLK</a:t>
                      </a:r>
                      <a:r>
                        <a:rPr lang="zh-CN" sz="1050" kern="100">
                          <a:effectLst/>
                        </a:rPr>
                        <a:t>禁用，</a:t>
                      </a:r>
                      <a:r>
                        <a:rPr lang="en-US" sz="1050" kern="100">
                          <a:effectLst/>
                        </a:rPr>
                        <a:t>ACLK</a:t>
                      </a:r>
                      <a:r>
                        <a:rPr lang="zh-CN" sz="1050" kern="100">
                          <a:effectLst/>
                        </a:rPr>
                        <a:t>活动，</a:t>
                      </a:r>
                      <a:r>
                        <a:rPr lang="en-US" sz="1050" kern="100">
                          <a:effectLst/>
                        </a:rPr>
                        <a:t>DCO</a:t>
                      </a:r>
                      <a:r>
                        <a:rPr lang="zh-CN" sz="1050" kern="100">
                          <a:effectLst/>
                        </a:rPr>
                        <a:t>不可用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复位电流工作，核心调节器工作，</a:t>
                      </a:r>
                      <a:r>
                        <a:rPr lang="en-US" sz="1050" kern="100">
                          <a:effectLst/>
                        </a:rPr>
                        <a:t>SVS</a:t>
                      </a:r>
                      <a:r>
                        <a:rPr lang="zh-CN" sz="1050" kern="100">
                          <a:effectLst/>
                        </a:rPr>
                        <a:t>工作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XT12</a:t>
                      </a:r>
                      <a:endParaRPr lang="zh-CN" sz="1050" kern="100">
                        <a:effectLst/>
                      </a:endParaRPr>
                    </a:p>
                    <a:p>
                      <a:pPr algn="ctr"/>
                      <a:r>
                        <a:rPr lang="en-US" sz="1050" kern="100">
                          <a:effectLst/>
                        </a:rPr>
                        <a:t>XT3.7</a:t>
                      </a:r>
                      <a:endParaRPr lang="zh-CN" sz="1050" kern="100">
                        <a:effectLst/>
                      </a:endParaRPr>
                    </a:p>
                    <a:p>
                      <a:pPr algn="ctr"/>
                      <a:r>
                        <a:rPr lang="en-US" sz="1050" kern="100">
                          <a:effectLst/>
                        </a:rPr>
                        <a:t>VLO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LPM3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CPU</a:t>
                      </a:r>
                      <a:r>
                        <a:rPr lang="zh-CN" sz="1050" kern="100">
                          <a:effectLst/>
                        </a:rPr>
                        <a:t>禁用，</a:t>
                      </a:r>
                      <a:r>
                        <a:rPr lang="en-US" sz="1050" kern="100">
                          <a:effectLst/>
                        </a:rPr>
                        <a:t>MCLK</a:t>
                      </a:r>
                      <a:r>
                        <a:rPr lang="zh-CN" sz="1050" kern="100">
                          <a:effectLst/>
                        </a:rPr>
                        <a:t>，</a:t>
                      </a:r>
                      <a:r>
                        <a:rPr lang="en-US" sz="1050" kern="100">
                          <a:effectLst/>
                        </a:rPr>
                        <a:t>SMCLK</a:t>
                      </a:r>
                      <a:r>
                        <a:rPr lang="zh-CN" sz="1050" kern="100">
                          <a:effectLst/>
                        </a:rPr>
                        <a:t>禁用，</a:t>
                      </a:r>
                      <a:r>
                        <a:rPr lang="en-US" sz="1050" kern="100">
                          <a:effectLst/>
                        </a:rPr>
                        <a:t>ACLK</a:t>
                      </a:r>
                      <a:r>
                        <a:rPr lang="zh-CN" sz="1050" kern="100">
                          <a:effectLst/>
                        </a:rPr>
                        <a:t>活动，</a:t>
                      </a:r>
                      <a:r>
                        <a:rPr lang="en-US" sz="1050" kern="100">
                          <a:effectLst/>
                        </a:rPr>
                        <a:t>DCO</a:t>
                      </a:r>
                      <a:r>
                        <a:rPr lang="zh-CN" sz="1050" kern="100">
                          <a:effectLst/>
                        </a:rPr>
                        <a:t>不可用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复位电流工作，核心调节器工作，</a:t>
                      </a:r>
                      <a:r>
                        <a:rPr lang="en-US" sz="1050" kern="100">
                          <a:effectLst/>
                        </a:rPr>
                        <a:t>SVS</a:t>
                      </a:r>
                      <a:r>
                        <a:rPr lang="zh-CN" sz="1050" kern="100">
                          <a:effectLst/>
                        </a:rPr>
                        <a:t>工作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XT12</a:t>
                      </a:r>
                      <a:endParaRPr lang="zh-CN" sz="1050" kern="100">
                        <a:effectLst/>
                      </a:endParaRPr>
                    </a:p>
                    <a:p>
                      <a:pPr algn="ctr"/>
                      <a:r>
                        <a:rPr lang="en-US" sz="1050" kern="100">
                          <a:effectLst/>
                        </a:rPr>
                        <a:t>XT3.7</a:t>
                      </a:r>
                      <a:endParaRPr lang="zh-CN" sz="1050" kern="100">
                        <a:effectLst/>
                      </a:endParaRPr>
                    </a:p>
                    <a:p>
                      <a:pPr algn="ctr"/>
                      <a:r>
                        <a:rPr lang="en-US" sz="1050" kern="100">
                          <a:effectLst/>
                        </a:rPr>
                        <a:t>VLO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LPM3.5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CPU</a:t>
                      </a:r>
                      <a:r>
                        <a:rPr lang="zh-CN" sz="1050" kern="100">
                          <a:effectLst/>
                        </a:rPr>
                        <a:t>禁用，</a:t>
                      </a:r>
                      <a:r>
                        <a:rPr lang="en-US" sz="1050" kern="100">
                          <a:effectLst/>
                        </a:rPr>
                        <a:t>MCLK</a:t>
                      </a:r>
                      <a:r>
                        <a:rPr lang="zh-CN" sz="1050" kern="100">
                          <a:effectLst/>
                        </a:rPr>
                        <a:t>，</a:t>
                      </a:r>
                      <a:r>
                        <a:rPr lang="en-US" sz="1050" kern="100">
                          <a:effectLst/>
                        </a:rPr>
                        <a:t>SMCLK</a:t>
                      </a:r>
                      <a:r>
                        <a:rPr lang="zh-CN" sz="1050" kern="100">
                          <a:effectLst/>
                        </a:rPr>
                        <a:t>禁用，</a:t>
                      </a:r>
                      <a:r>
                        <a:rPr lang="en-US" sz="1050" kern="100">
                          <a:effectLst/>
                        </a:rPr>
                        <a:t>ACLK</a:t>
                      </a:r>
                      <a:r>
                        <a:rPr lang="zh-CN" sz="1050" kern="100">
                          <a:effectLst/>
                        </a:rPr>
                        <a:t>活动，</a:t>
                      </a:r>
                      <a:r>
                        <a:rPr lang="en-US" sz="1050" kern="100">
                          <a:effectLst/>
                        </a:rPr>
                        <a:t>DCO</a:t>
                      </a:r>
                      <a:r>
                        <a:rPr lang="zh-CN" sz="1050" kern="100">
                          <a:effectLst/>
                        </a:rPr>
                        <a:t>不可用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effectLst/>
                        </a:rPr>
                        <a:t>复位电流工作，核心调节器</a:t>
                      </a:r>
                      <a:r>
                        <a:rPr lang="zh-CN" altLang="en-US" sz="1050" kern="100" dirty="0">
                          <a:effectLst/>
                        </a:rPr>
                        <a:t>禁用</a:t>
                      </a:r>
                      <a:r>
                        <a:rPr lang="zh-CN" sz="1050" kern="100" dirty="0">
                          <a:effectLst/>
                        </a:rPr>
                        <a:t>，</a:t>
                      </a:r>
                      <a:r>
                        <a:rPr lang="en-US" sz="1050" kern="100" dirty="0">
                          <a:effectLst/>
                        </a:rPr>
                        <a:t>SVS</a:t>
                      </a:r>
                      <a:r>
                        <a:rPr lang="zh-CN" sz="1050" kern="100" dirty="0">
                          <a:effectLst/>
                        </a:rPr>
                        <a:t>工作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XT12</a:t>
                      </a:r>
                      <a:endParaRPr lang="zh-CN" sz="1050" kern="100">
                        <a:effectLst/>
                      </a:endParaRPr>
                    </a:p>
                    <a:p>
                      <a:pPr algn="ctr"/>
                      <a:r>
                        <a:rPr lang="en-US" sz="1050" kern="100">
                          <a:effectLst/>
                        </a:rPr>
                        <a:t>XT3.7</a:t>
                      </a:r>
                      <a:endParaRPr lang="zh-CN" sz="1050" kern="100">
                        <a:effectLst/>
                      </a:endParaRPr>
                    </a:p>
                    <a:p>
                      <a:pPr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LPM4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CPU</a:t>
                      </a:r>
                      <a:r>
                        <a:rPr lang="zh-CN" sz="1050" kern="100">
                          <a:effectLst/>
                        </a:rPr>
                        <a:t>禁用，</a:t>
                      </a:r>
                      <a:r>
                        <a:rPr lang="en-US" sz="1050" kern="100">
                          <a:effectLst/>
                        </a:rPr>
                        <a:t>ACLK</a:t>
                      </a:r>
                      <a:r>
                        <a:rPr lang="zh-CN" sz="1050" kern="100">
                          <a:effectLst/>
                        </a:rPr>
                        <a:t>，</a:t>
                      </a:r>
                      <a:r>
                        <a:rPr lang="en-US" sz="1050" kern="100">
                          <a:effectLst/>
                        </a:rPr>
                        <a:t>MCLK</a:t>
                      </a:r>
                      <a:r>
                        <a:rPr lang="zh-CN" sz="1050" kern="100">
                          <a:effectLst/>
                        </a:rPr>
                        <a:t>，</a:t>
                      </a:r>
                      <a:r>
                        <a:rPr lang="en-US" sz="1050" kern="100">
                          <a:effectLst/>
                        </a:rPr>
                        <a:t>SMCLK</a:t>
                      </a:r>
                      <a:r>
                        <a:rPr lang="zh-CN" sz="1050" kern="100">
                          <a:effectLst/>
                        </a:rPr>
                        <a:t>禁用，</a:t>
                      </a:r>
                      <a:r>
                        <a:rPr lang="en-US" sz="1050" kern="100">
                          <a:effectLst/>
                        </a:rPr>
                        <a:t>DCO</a:t>
                      </a:r>
                      <a:r>
                        <a:rPr lang="zh-CN" sz="1050" kern="100">
                          <a:effectLst/>
                        </a:rPr>
                        <a:t>不可用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复位电流工作，核心调节器工作，</a:t>
                      </a:r>
                      <a:r>
                        <a:rPr lang="en-US" sz="1050" kern="100">
                          <a:effectLst/>
                        </a:rPr>
                        <a:t>SVS</a:t>
                      </a:r>
                      <a:r>
                        <a:rPr lang="zh-CN" sz="1050" kern="100">
                          <a:effectLst/>
                        </a:rPr>
                        <a:t>可选择性禁用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默认</a:t>
                      </a:r>
                    </a:p>
                    <a:p>
                      <a:pPr algn="ctr"/>
                      <a:r>
                        <a:rPr lang="en-US" sz="1050" kern="100">
                          <a:effectLst/>
                        </a:rPr>
                        <a:t>SVS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LPM4.5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CPU</a:t>
                      </a:r>
                      <a:r>
                        <a:rPr lang="zh-CN" sz="1050" kern="100">
                          <a:effectLst/>
                        </a:rPr>
                        <a:t>禁用，</a:t>
                      </a:r>
                      <a:r>
                        <a:rPr lang="en-US" sz="1050" kern="100">
                          <a:effectLst/>
                        </a:rPr>
                        <a:t>ACLK</a:t>
                      </a:r>
                      <a:r>
                        <a:rPr lang="zh-CN" sz="1050" kern="100">
                          <a:effectLst/>
                        </a:rPr>
                        <a:t>，</a:t>
                      </a:r>
                      <a:r>
                        <a:rPr lang="en-US" sz="1050" kern="100">
                          <a:effectLst/>
                        </a:rPr>
                        <a:t>MCLK</a:t>
                      </a:r>
                      <a:r>
                        <a:rPr lang="zh-CN" sz="1050" kern="100">
                          <a:effectLst/>
                        </a:rPr>
                        <a:t>，</a:t>
                      </a:r>
                      <a:r>
                        <a:rPr lang="en-US" sz="1050" kern="100">
                          <a:effectLst/>
                        </a:rPr>
                        <a:t>SMCLK</a:t>
                      </a:r>
                      <a:r>
                        <a:rPr lang="zh-CN" sz="1050" kern="100">
                          <a:effectLst/>
                        </a:rPr>
                        <a:t>禁用，</a:t>
                      </a:r>
                      <a:r>
                        <a:rPr lang="en-US" sz="1050" kern="100">
                          <a:effectLst/>
                        </a:rPr>
                        <a:t>DCO</a:t>
                      </a:r>
                      <a:r>
                        <a:rPr lang="zh-CN" sz="1050" kern="100">
                          <a:effectLst/>
                        </a:rPr>
                        <a:t>不可用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复位电流工作，核心调节器禁用，</a:t>
                      </a:r>
                      <a:r>
                        <a:rPr lang="en-US" sz="1050" kern="100">
                          <a:effectLst/>
                        </a:rPr>
                        <a:t>SVS</a:t>
                      </a:r>
                      <a:r>
                        <a:rPr lang="zh-CN" sz="1050" kern="100">
                          <a:effectLst/>
                        </a:rPr>
                        <a:t>可选择性禁用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effectLst/>
                        </a:rPr>
                        <a:t>默认</a:t>
                      </a:r>
                    </a:p>
                    <a:p>
                      <a:pPr algn="ctr"/>
                      <a:r>
                        <a:rPr lang="en-US" sz="1050" kern="100" dirty="0">
                          <a:effectLst/>
                        </a:rPr>
                        <a:t>SVS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188200" y="4916170"/>
            <a:ext cx="4311650" cy="774700"/>
          </a:xfrm>
          <a:prstGeom prst="rect">
            <a:avLst/>
          </a:prstGeom>
          <a:noFill/>
        </p:spPr>
        <p:txBody>
          <a:bodyPr wrap="square">
            <a:noAutofit/>
            <a:scene3d>
              <a:camera prst="orthographicFront"/>
              <a:lightRig rig="threePt" dir="t"/>
            </a:scene3d>
          </a:bodyPr>
          <a:lstStyle/>
          <a:p>
            <a:pPr algn="just">
              <a:buClrTx/>
              <a:buSzTx/>
              <a:buFontTx/>
            </a:pPr>
            <a:r>
              <a:rPr lang="zh-CN" altLang="zh-CN" sz="2800" kern="1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P=VI</a:t>
            </a:r>
            <a:r>
              <a:rPr lang="en-US" altLang="zh-CN" sz="2800" kern="1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</a:t>
            </a:r>
            <a:r>
              <a:rPr lang="zh-CN" altLang="zh-CN" sz="2800" kern="1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LPM4</a:t>
            </a:r>
          </a:p>
          <a:p>
            <a:pPr algn="just">
              <a:buClrTx/>
              <a:buSzTx/>
              <a:buFontTx/>
            </a:pPr>
            <a:endParaRPr lang="zh-CN" altLang="zh-CN" sz="2800" kern="1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箭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18195" y="4997450"/>
            <a:ext cx="843915" cy="4108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89015" y="1579880"/>
            <a:ext cx="5502275" cy="315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20326" y="177351"/>
            <a:ext cx="7081677" cy="598488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  <a:sym typeface="+mn-ea"/>
              </a:rPr>
              <a:t>LPM4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代码配置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24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l="20893" t="30229" r="37867" b="32421"/>
          <a:stretch>
            <a:fillRect/>
          </a:stretch>
        </p:blipFill>
        <p:spPr bwMode="auto">
          <a:xfrm>
            <a:off x="605790" y="889635"/>
            <a:ext cx="5490210" cy="3355975"/>
          </a:xfrm>
          <a:prstGeom prst="rect">
            <a:avLst/>
          </a:prstGeom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77545" y="4359275"/>
            <a:ext cx="541845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在实际使用中，通过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MSP430fr5xx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的通用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LPM4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LPM4_EXIT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来实现进入休眠和唤醒。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68720" y="1274445"/>
            <a:ext cx="6096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该工作模式下：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                  </a:t>
            </a:r>
            <a:r>
              <a:rPr lang="en-US" altLang="zh-CN" sz="2400" kern="1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SVSHE = 0</a:t>
            </a:r>
            <a:endParaRPr lang="zh-CN" altLang="zh-CN" sz="2400" kern="1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                 CPUOFF = 1</a:t>
            </a:r>
            <a:endParaRPr lang="en-US" altLang="zh-CN" sz="2400" kern="1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                      SCG0 = 1 </a:t>
            </a:r>
            <a:endParaRPr lang="en-US" altLang="zh-CN" sz="2400" kern="1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                      SCG1 = 1</a:t>
            </a:r>
            <a:endParaRPr lang="en-US" altLang="zh-CN" sz="2400" kern="1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                 OSCOFF = 1</a:t>
            </a:r>
          </a:p>
        </p:txBody>
      </p:sp>
      <p:pic>
        <p:nvPicPr>
          <p:cNvPr id="5" name="图片 4" descr="微信截图_202305132021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616440" y="4245610"/>
            <a:ext cx="1737360" cy="175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5904230" y="1149985"/>
            <a:ext cx="5285105" cy="3912235"/>
          </a:xfrm>
          <a:prstGeom prst="rect">
            <a:avLst/>
          </a:prstGeom>
          <a:solidFill>
            <a:srgbClr val="FFFFFF"/>
          </a:solidFill>
          <a:ln w="28575" cmpd="dbl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20326" y="177351"/>
            <a:ext cx="7081677" cy="598488"/>
          </a:xfrm>
        </p:spPr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sym typeface="+mn-ea"/>
              </a:rPr>
              <a:t>硬件部署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1348623467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36250" t="16812" r="25262" b="43604"/>
          <a:stretch>
            <a:fillRect/>
          </a:stretch>
        </p:blipFill>
        <p:spPr>
          <a:xfrm>
            <a:off x="530860" y="1150620"/>
            <a:ext cx="4536440" cy="3912235"/>
          </a:xfrm>
          <a:prstGeom prst="rect">
            <a:avLst/>
          </a:prstGeom>
          <a:ln>
            <a:noFill/>
          </a:ln>
        </p:spPr>
      </p:pic>
      <p:pic>
        <p:nvPicPr>
          <p:cNvPr id="621392298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rcRect l="48896" t="48978" r="22836" b="31219"/>
          <a:stretch>
            <a:fillRect/>
          </a:stretch>
        </p:blipFill>
        <p:spPr>
          <a:xfrm>
            <a:off x="6019165" y="1310640"/>
            <a:ext cx="5055235" cy="1625600"/>
          </a:xfrm>
          <a:prstGeom prst="rect">
            <a:avLst/>
          </a:prstGeom>
          <a:ln>
            <a:noFill/>
          </a:ln>
        </p:spPr>
      </p:pic>
      <p:sp>
        <p:nvSpPr>
          <p:cNvPr id="31" name="圆角矩形 30"/>
          <p:cNvSpPr/>
          <p:nvPr>
            <p:custDataLst>
              <p:tags r:id="rId4"/>
            </p:custDataLst>
          </p:nvPr>
        </p:nvSpPr>
        <p:spPr>
          <a:xfrm>
            <a:off x="530225" y="1150620"/>
            <a:ext cx="4537710" cy="3912235"/>
          </a:xfrm>
          <a:prstGeom prst="round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00445" y="3009900"/>
            <a:ext cx="5251450" cy="21297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(1)R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F1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对应单片机休眠状态；</a:t>
            </a:r>
          </a:p>
          <a:p>
            <a:pPr indent="0"/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0">
                <a:latin typeface="Calibri" panose="020F0502020204030204" pitchFamily="34" charset="0"/>
                <a:ea typeface="宋体" panose="02010600030101010101" pitchFamily="2" charset="-122"/>
              </a:rPr>
              <a:t>    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R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F2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对应单片机接收状态；</a:t>
            </a:r>
          </a:p>
          <a:p>
            <a:pPr indent="0"/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0">
                <a:latin typeface="Calibri" panose="020F0502020204030204" pitchFamily="34" charset="0"/>
                <a:ea typeface="宋体" panose="02010600030101010101" pitchFamily="2" charset="-122"/>
              </a:rPr>
              <a:t>    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R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F4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对应单片机发射状态</a:t>
            </a:r>
          </a:p>
          <a:p>
            <a:pPr indent="0"/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(2)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1,A0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对应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M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SP430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的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P3.1,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</a:rPr>
              <a:t>P</a:t>
            </a:r>
            <a:r>
              <a:rPr lang="en-US" b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zh-CN" b="0">
                <a:latin typeface="Calibri" panose="020F0502020204030204" pitchFamily="34" charset="0"/>
                <a:ea typeface="宋体" panose="02010600030101010101" pitchFamily="2" charset="-122"/>
              </a:rPr>
              <a:t>端口</a:t>
            </a:r>
          </a:p>
          <a:p>
            <a:pPr indent="0"/>
            <a:endParaRPr lang="zh-CN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en-US" altLang="zh-CN" b="0">
                <a:latin typeface="Calibri" panose="020F0502020204030204" pitchFamily="34" charset="0"/>
                <a:ea typeface="宋体" panose="02010600030101010101" pitchFamily="2" charset="-122"/>
              </a:rPr>
              <a:t>                 </a:t>
            </a:r>
            <a:r>
              <a:rPr lang="en-US" alt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b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10</a:t>
            </a:r>
            <a:r>
              <a:rPr lang="en-US" altLang="zh-CN" b="0">
                <a:latin typeface="Calibri" panose="020F0502020204030204" pitchFamily="34" charset="0"/>
                <a:ea typeface="宋体" panose="02010600030101010101" pitchFamily="2" charset="-122"/>
              </a:rPr>
              <a:t>                  </a:t>
            </a:r>
            <a:r>
              <a:rPr lang="en-US" altLang="zh-CN" sz="24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 00</a:t>
            </a:r>
          </a:p>
        </p:txBody>
      </p:sp>
      <p:pic>
        <p:nvPicPr>
          <p:cNvPr id="7" name="图片 6" descr="箭头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1760" y="4462145"/>
            <a:ext cx="416560" cy="365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1"/>
            </p:custDataLst>
          </p:nvPr>
        </p:nvSpPr>
        <p:spPr>
          <a:xfrm>
            <a:off x="6306230" y="1028533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项目背景与目标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375955" y="1029168"/>
            <a:ext cx="720000" cy="720000"/>
            <a:chOff x="5412150" y="17170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14"/>
              </p:custDataLst>
            </p:nvPr>
          </p:nvSpPr>
          <p:spPr>
            <a:xfrm>
              <a:off x="5412150" y="17170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15"/>
              </p:custDataLst>
            </p:nvPr>
          </p:nvSpPr>
          <p:spPr>
            <a:xfrm>
              <a:off x="5412150" y="23470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62"/>
          <p:cNvSpPr/>
          <p:nvPr>
            <p:custDataLst>
              <p:tags r:id="rId2"/>
            </p:custDataLst>
          </p:nvPr>
        </p:nvSpPr>
        <p:spPr>
          <a:xfrm>
            <a:off x="6306230" y="210718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项目架构与方案</a:t>
            </a:r>
          </a:p>
        </p:txBody>
      </p:sp>
      <p:grpSp>
        <p:nvGrpSpPr>
          <p:cNvPr id="20" name="组合 74"/>
          <p:cNvGrpSpPr/>
          <p:nvPr/>
        </p:nvGrpSpPr>
        <p:grpSpPr>
          <a:xfrm>
            <a:off x="5375955" y="2107180"/>
            <a:ext cx="720000" cy="720000"/>
            <a:chOff x="5412150" y="1717000"/>
            <a:chExt cx="720000" cy="720000"/>
          </a:xfrm>
        </p:grpSpPr>
        <p:sp>
          <p:nvSpPr>
            <p:cNvPr id="21" name="矩形 60"/>
            <p:cNvSpPr/>
            <p:nvPr>
              <p:custDataLst>
                <p:tags r:id="rId12"/>
              </p:custDataLst>
            </p:nvPr>
          </p:nvSpPr>
          <p:spPr>
            <a:xfrm>
              <a:off x="5412150" y="17170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22" name="矩形 63"/>
            <p:cNvSpPr/>
            <p:nvPr>
              <p:custDataLst>
                <p:tags r:id="rId13"/>
              </p:custDataLst>
            </p:nvPr>
          </p:nvSpPr>
          <p:spPr>
            <a:xfrm>
              <a:off x="5412150" y="23470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75955" y="3185192"/>
            <a:ext cx="720000" cy="720000"/>
            <a:chOff x="5412150" y="2806188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10"/>
              </p:custDataLst>
            </p:nvPr>
          </p:nvSpPr>
          <p:spPr>
            <a:xfrm>
              <a:off x="5412150" y="2806188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11"/>
              </p:custDataLst>
            </p:nvPr>
          </p:nvSpPr>
          <p:spPr>
            <a:xfrm>
              <a:off x="5412150" y="3436188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3"/>
            </p:custDataLst>
          </p:nvPr>
        </p:nvSpPr>
        <p:spPr>
          <a:xfrm>
            <a:off x="6306230" y="3185192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硬件原理与实现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5375955" y="4263204"/>
            <a:ext cx="720000" cy="720000"/>
            <a:chOff x="5412150" y="38842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8"/>
              </p:custDataLst>
            </p:nvPr>
          </p:nvSpPr>
          <p:spPr>
            <a:xfrm>
              <a:off x="5412150" y="38842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9"/>
              </p:custDataLst>
            </p:nvPr>
          </p:nvSpPr>
          <p:spPr>
            <a:xfrm>
              <a:off x="5412150" y="45142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>
            <p:custDataLst>
              <p:tags r:id="rId4"/>
            </p:custDataLst>
          </p:nvPr>
        </p:nvSpPr>
        <p:spPr>
          <a:xfrm>
            <a:off x="6306230" y="4263204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前端设计与美化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9C77AD-622E-C6F7-B30D-7F65BACC0DEC}"/>
              </a:ext>
            </a:extLst>
          </p:cNvPr>
          <p:cNvGrpSpPr/>
          <p:nvPr/>
        </p:nvGrpSpPr>
        <p:grpSpPr>
          <a:xfrm>
            <a:off x="5375955" y="5341216"/>
            <a:ext cx="720000" cy="720000"/>
            <a:chOff x="5412150" y="3884200"/>
            <a:chExt cx="720000" cy="72000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69CA330-430B-ED44-600D-431EC7CBE35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412150" y="38842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5</a:t>
              </a:r>
              <a:endParaRPr lang="zh-CN" altLang="en-US" sz="3200" b="1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7D9FB40-7458-F417-F477-29796376B84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412150" y="45142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E07E96A-13A3-6413-D625-72348FF699F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06230" y="5341216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项目发展与展望</a:t>
            </a:r>
          </a:p>
        </p:txBody>
      </p:sp>
    </p:spTree>
    <p:extLst>
      <p:ext uri="{BB962C8B-B14F-4D97-AF65-F5344CB8AC3E}">
        <p14:creationId xmlns:p14="http://schemas.microsoft.com/office/powerpoint/2010/main" val="92670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前端实现过程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20370" y="1030605"/>
            <a:ext cx="5415280" cy="1205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4400"/>
          </a:p>
        </p:txBody>
      </p:sp>
      <p:sp>
        <p:nvSpPr>
          <p:cNvPr id="2" name="文本框 1"/>
          <p:cNvSpPr txBox="1"/>
          <p:nvPr/>
        </p:nvSpPr>
        <p:spPr>
          <a:xfrm>
            <a:off x="318770" y="1030605"/>
            <a:ext cx="5673090" cy="4846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增加选择发送对象的功能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sz="2000" dirty="0">
                <a:sym typeface="+mn-ea"/>
              </a:rPr>
              <a:t>2.增加广播，休眠状态界面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3.SendData</a:t>
            </a:r>
            <a:r>
              <a:rPr lang="zh-CN" altLang="en-US" sz="2000" dirty="0"/>
              <a:t>的确定：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sz="2000" dirty="0"/>
          </a:p>
          <a:p>
            <a:pPr algn="l">
              <a:buClrTx/>
              <a:buSzTx/>
              <a:buFontTx/>
            </a:pPr>
            <a:r>
              <a:rPr lang="en-US" altLang="zh-CN" sz="2000" dirty="0">
                <a:sym typeface="+mn-ea"/>
              </a:rPr>
              <a:t>4.</a:t>
            </a:r>
            <a:r>
              <a:rPr lang="zh-CN" altLang="en-US" sz="2000" dirty="0">
                <a:sym typeface="+mn-ea"/>
              </a:rPr>
              <a:t>移植至</a:t>
            </a:r>
            <a:r>
              <a:rPr lang="en-US" altLang="zh-CN" sz="2000" dirty="0">
                <a:sym typeface="+mn-ea"/>
              </a:rPr>
              <a:t>Linux</a:t>
            </a:r>
            <a:r>
              <a:rPr lang="zh-CN" altLang="en-US" sz="2000" dirty="0">
                <a:sym typeface="+mn-ea"/>
              </a:rPr>
              <a:t>环境</a:t>
            </a:r>
          </a:p>
          <a:p>
            <a:pPr algn="l">
              <a:buClrTx/>
              <a:buSzTx/>
              <a:buFontTx/>
            </a:pPr>
            <a:endParaRPr lang="en-US" altLang="zh-CN" sz="2000" dirty="0"/>
          </a:p>
          <a:p>
            <a:pPr algn="l">
              <a:buClrTx/>
              <a:buSzTx/>
              <a:buFontTx/>
            </a:pPr>
            <a:r>
              <a:rPr lang="en-US" altLang="zh-CN" sz="2000" dirty="0"/>
              <a:t>5.QT</a:t>
            </a:r>
            <a:r>
              <a:rPr lang="zh-CN" altLang="en-US" sz="2000" dirty="0"/>
              <a:t>界面美化</a:t>
            </a:r>
            <a:endParaRPr lang="en-US" altLang="zh-CN" sz="2000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0370" y="1510665"/>
            <a:ext cx="3520440" cy="1242060"/>
          </a:xfrm>
          <a:prstGeom prst="rect">
            <a:avLst/>
          </a:prstGeom>
        </p:spPr>
      </p:pic>
      <p:pic>
        <p:nvPicPr>
          <p:cNvPr id="13" name="图片 12" descr="微信截图_20230511003155"/>
          <p:cNvPicPr>
            <a:picLocks noChangeAspect="1"/>
          </p:cNvPicPr>
          <p:nvPr/>
        </p:nvPicPr>
        <p:blipFill>
          <a:blip r:embed="rId8"/>
          <a:srcRect l="2915" t="1208" r="9145" b="3546"/>
          <a:stretch>
            <a:fillRect/>
          </a:stretch>
        </p:blipFill>
        <p:spPr>
          <a:xfrm>
            <a:off x="6614795" y="1256665"/>
            <a:ext cx="2366010" cy="2633345"/>
          </a:xfrm>
          <a:prstGeom prst="rect">
            <a:avLst/>
          </a:prstGeom>
        </p:spPr>
      </p:pic>
      <p:pic>
        <p:nvPicPr>
          <p:cNvPr id="16" name="图片 15" descr="微信截图_20230511003306"/>
          <p:cNvPicPr>
            <a:picLocks noChangeAspect="1"/>
          </p:cNvPicPr>
          <p:nvPr/>
        </p:nvPicPr>
        <p:blipFill>
          <a:blip r:embed="rId9"/>
          <a:srcRect l="2370"/>
          <a:stretch>
            <a:fillRect/>
          </a:stretch>
        </p:blipFill>
        <p:spPr>
          <a:xfrm>
            <a:off x="8940165" y="2235835"/>
            <a:ext cx="2092960" cy="260413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6979920" y="4266565"/>
            <a:ext cx="1920240" cy="0"/>
          </a:xfrm>
          <a:prstGeom prst="line">
            <a:avLst/>
          </a:prstGeom>
          <a:ln w="28575" cmpd="dbl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"/>
            </p:custDataLst>
          </p:nvPr>
        </p:nvCxnSpPr>
        <p:spPr>
          <a:xfrm flipV="1">
            <a:off x="6979920" y="4784725"/>
            <a:ext cx="4145280" cy="55245"/>
          </a:xfrm>
          <a:prstGeom prst="line">
            <a:avLst/>
          </a:prstGeom>
          <a:ln w="28575" cmpd="dbl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EBF384AE-FFFD-3869-1FA6-7C614BC903A5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488599148"/>
              </p:ext>
            </p:extLst>
          </p:nvPr>
        </p:nvGraphicFramePr>
        <p:xfrm>
          <a:off x="420370" y="4191262"/>
          <a:ext cx="6408000" cy="342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600" b="1" kern="1200" spc="-1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微软雅黑" panose="020B0503020204020204" charset="-122"/>
                        </a:rPr>
                        <a:t>TagID</a:t>
                      </a:r>
                      <a:r>
                        <a:rPr lang="en-US" sz="1600" b="1" kern="1200" spc="-1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微软雅黑" panose="020B0503020204020204" charset="-122"/>
                        </a:rPr>
                        <a:t> </a:t>
                      </a:r>
                    </a:p>
                  </a:txBody>
                  <a:tcPr marL="0" marR="0" marT="99060" marB="0" anchor="b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CMD Type</a:t>
                      </a:r>
                    </a:p>
                  </a:txBody>
                  <a:tcPr marL="0" marR="0" marT="30480" marB="0" anchor="b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zh-CN" alt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占位符</a:t>
                      </a:r>
                      <a:endParaRPr lang="en-US" altLang="zh-CN" sz="1600" b="1" spc="-1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0480" marB="0" anchor="b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Payload</a:t>
                      </a:r>
                    </a:p>
                  </a:txBody>
                  <a:tcPr marL="0" marR="0" marT="99060" marB="0" anchor="b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657225" y="1137285"/>
            <a:ext cx="4841240" cy="4199255"/>
          </a:xfrm>
          <a:prstGeom prst="rect">
            <a:avLst/>
          </a:prstGeom>
          <a:solidFill>
            <a:srgbClr val="FFFFFF"/>
          </a:solidFill>
          <a:ln w="28575" cmpd="dbl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6425" y="1136650"/>
            <a:ext cx="4587875" cy="4199255"/>
          </a:xfrm>
          <a:prstGeom prst="rect">
            <a:avLst/>
          </a:prstGeom>
          <a:solidFill>
            <a:srgbClr val="FFFFFF"/>
          </a:solidFill>
          <a:ln w="28575" cmpd="dbl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58096" y="180526"/>
            <a:ext cx="7081677" cy="59848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前端界面美化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20370" y="1030605"/>
            <a:ext cx="5415280" cy="1205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4400"/>
          </a:p>
        </p:txBody>
      </p:sp>
      <p:pic>
        <p:nvPicPr>
          <p:cNvPr id="6" name="图片 5" descr="箭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2600" y="2406015"/>
            <a:ext cx="1330325" cy="1338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225" y="1136650"/>
            <a:ext cx="4841875" cy="41986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t="961"/>
          <a:stretch>
            <a:fillRect/>
          </a:stretch>
        </p:blipFill>
        <p:spPr>
          <a:xfrm>
            <a:off x="6956425" y="1146810"/>
            <a:ext cx="4587240" cy="418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1"/>
            </p:custDataLst>
          </p:nvPr>
        </p:nvSpPr>
        <p:spPr>
          <a:xfrm>
            <a:off x="6306230" y="1028533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项目背景与目标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375955" y="1029168"/>
            <a:ext cx="720000" cy="720000"/>
            <a:chOff x="5412150" y="17170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14"/>
              </p:custDataLst>
            </p:nvPr>
          </p:nvSpPr>
          <p:spPr>
            <a:xfrm>
              <a:off x="5412150" y="17170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15"/>
              </p:custDataLst>
            </p:nvPr>
          </p:nvSpPr>
          <p:spPr>
            <a:xfrm>
              <a:off x="5412150" y="23470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62"/>
          <p:cNvSpPr/>
          <p:nvPr>
            <p:custDataLst>
              <p:tags r:id="rId2"/>
            </p:custDataLst>
          </p:nvPr>
        </p:nvSpPr>
        <p:spPr>
          <a:xfrm>
            <a:off x="6306230" y="210718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项目架构与方案</a:t>
            </a:r>
          </a:p>
        </p:txBody>
      </p:sp>
      <p:grpSp>
        <p:nvGrpSpPr>
          <p:cNvPr id="20" name="组合 74"/>
          <p:cNvGrpSpPr/>
          <p:nvPr/>
        </p:nvGrpSpPr>
        <p:grpSpPr>
          <a:xfrm>
            <a:off x="5375955" y="2107180"/>
            <a:ext cx="720000" cy="720000"/>
            <a:chOff x="5412150" y="1717000"/>
            <a:chExt cx="720000" cy="720000"/>
          </a:xfrm>
        </p:grpSpPr>
        <p:sp>
          <p:nvSpPr>
            <p:cNvPr id="21" name="矩形 60"/>
            <p:cNvSpPr/>
            <p:nvPr>
              <p:custDataLst>
                <p:tags r:id="rId12"/>
              </p:custDataLst>
            </p:nvPr>
          </p:nvSpPr>
          <p:spPr>
            <a:xfrm>
              <a:off x="5412150" y="17170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22" name="矩形 63"/>
            <p:cNvSpPr/>
            <p:nvPr>
              <p:custDataLst>
                <p:tags r:id="rId13"/>
              </p:custDataLst>
            </p:nvPr>
          </p:nvSpPr>
          <p:spPr>
            <a:xfrm>
              <a:off x="5412150" y="23470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75955" y="3185192"/>
            <a:ext cx="720000" cy="720000"/>
            <a:chOff x="5412150" y="2806188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10"/>
              </p:custDataLst>
            </p:nvPr>
          </p:nvSpPr>
          <p:spPr>
            <a:xfrm>
              <a:off x="5412150" y="2806188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11"/>
              </p:custDataLst>
            </p:nvPr>
          </p:nvSpPr>
          <p:spPr>
            <a:xfrm>
              <a:off x="5412150" y="3436188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3"/>
            </p:custDataLst>
          </p:nvPr>
        </p:nvSpPr>
        <p:spPr>
          <a:xfrm>
            <a:off x="6306230" y="3185192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硬件原理与实现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5375955" y="4263204"/>
            <a:ext cx="720000" cy="720000"/>
            <a:chOff x="5412150" y="38842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8"/>
              </p:custDataLst>
            </p:nvPr>
          </p:nvSpPr>
          <p:spPr>
            <a:xfrm>
              <a:off x="5412150" y="38842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9"/>
              </p:custDataLst>
            </p:nvPr>
          </p:nvSpPr>
          <p:spPr>
            <a:xfrm>
              <a:off x="5412150" y="45142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>
            <p:custDataLst>
              <p:tags r:id="rId4"/>
            </p:custDataLst>
          </p:nvPr>
        </p:nvSpPr>
        <p:spPr>
          <a:xfrm>
            <a:off x="6306230" y="4263204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前端设计与美化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9C77AD-622E-C6F7-B30D-7F65BACC0DEC}"/>
              </a:ext>
            </a:extLst>
          </p:cNvPr>
          <p:cNvGrpSpPr/>
          <p:nvPr/>
        </p:nvGrpSpPr>
        <p:grpSpPr>
          <a:xfrm>
            <a:off x="5375955" y="5341216"/>
            <a:ext cx="720000" cy="720000"/>
            <a:chOff x="5412150" y="3884200"/>
            <a:chExt cx="720000" cy="72000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69CA330-430B-ED44-600D-431EC7CBE35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412150" y="38842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5</a:t>
              </a:r>
              <a:endParaRPr lang="zh-CN" altLang="en-US" sz="3200" b="1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7D9FB40-7458-F417-F477-29796376B84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412150" y="45142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E07E96A-13A3-6413-D625-72348FF699F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06230" y="5341216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项目发展与展望</a:t>
            </a:r>
          </a:p>
        </p:txBody>
      </p:sp>
    </p:spTree>
    <p:extLst>
      <p:ext uri="{BB962C8B-B14F-4D97-AF65-F5344CB8AC3E}">
        <p14:creationId xmlns:p14="http://schemas.microsoft.com/office/powerpoint/2010/main" val="420576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318770" y="1732915"/>
            <a:ext cx="5316220" cy="3139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sym typeface="+mn-ea"/>
              </a:rPr>
              <a:t>项目背景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296025" y="1592580"/>
            <a:ext cx="5400675" cy="32804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471802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文本框 1"/>
          <p:cNvSpPr txBox="1"/>
          <p:nvPr/>
        </p:nvSpPr>
        <p:spPr>
          <a:xfrm>
            <a:off x="6494780" y="2057400"/>
            <a:ext cx="5073015" cy="2743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75"/>
              </a:spcBef>
              <a:buClrTx/>
              <a:buSzTx/>
              <a:buFontTx/>
            </a:pPr>
            <a:r>
              <a:rPr lang="en-US" altLang="zh-CN" sz="2000" dirty="0">
                <a:sym typeface="+mn-ea"/>
              </a:rPr>
              <a:t>LoRa</a:t>
            </a:r>
          </a:p>
          <a:p>
            <a:pPr marL="342900" indent="-342900" algn="l">
              <a:lnSpc>
                <a:spcPct val="100000"/>
              </a:lnSpc>
              <a:spcBef>
                <a:spcPts val="75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an ideal OTA communication protocol for SD-PHY</a:t>
            </a:r>
          </a:p>
          <a:p>
            <a:pPr marL="342900" indent="-342900" algn="l">
              <a:lnSpc>
                <a:spcPct val="100000"/>
              </a:lnSpc>
              <a:spcBef>
                <a:spcPts val="75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long range, low power consumption, and anti-interference</a:t>
            </a:r>
          </a:p>
          <a:p>
            <a:pPr marL="342900" indent="-342900"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fixed PHY layer</a:t>
            </a:r>
          </a:p>
          <a:p>
            <a:pPr marL="342900" indent="-342900"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ym typeface="+mn-ea"/>
              </a:rPr>
              <a:t>open MAC layer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4205" y="1974850"/>
            <a:ext cx="50107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开源的超低功耗软件定义无线电平台</a:t>
            </a:r>
          </a:p>
          <a:p>
            <a:r>
              <a:rPr lang="en-US" altLang="zh-CN" dirty="0"/>
              <a:t>                                                   </a:t>
            </a:r>
            <a:r>
              <a:rPr lang="zh-CN" altLang="en-US" dirty="0"/>
              <a:t>——SD-PH</a:t>
            </a:r>
            <a:r>
              <a:rPr lang="en-US" altLang="zh-CN" dirty="0"/>
              <a:t>Y</a:t>
            </a:r>
            <a:endParaRPr lang="zh-CN" altLang="en-US" dirty="0"/>
          </a:p>
          <a:p>
            <a:pPr marL="0" lv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software defined PHY，物理层软件定义）</a:t>
            </a:r>
          </a:p>
        </p:txBody>
      </p:sp>
      <p:pic>
        <p:nvPicPr>
          <p:cNvPr id="4" name="object 4"/>
          <p:cNvPicPr/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289069" y="3233216"/>
            <a:ext cx="3375251" cy="1096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20326" y="177351"/>
            <a:ext cx="7081677" cy="598488"/>
          </a:xfrm>
        </p:spPr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sym typeface="+mn-ea"/>
              </a:rPr>
              <a:t>项目发展与展望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4040" y="3004185"/>
            <a:ext cx="35261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建立远距离无线电的可靠通信机制</a:t>
            </a:r>
          </a:p>
          <a:p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r="467"/>
          <a:stretch>
            <a:fillRect/>
          </a:stretch>
        </p:blipFill>
        <p:spPr>
          <a:xfrm>
            <a:off x="4930140" y="871855"/>
            <a:ext cx="6499860" cy="46570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4040" y="156654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ym typeface="+mn-ea"/>
              </a:rPr>
              <a:t>对于</a:t>
            </a:r>
            <a:r>
              <a:rPr lang="en-US" altLang="zh-CN" sz="2400">
                <a:sym typeface="+mn-ea"/>
              </a:rPr>
              <a:t>LoRa</a:t>
            </a:r>
            <a:r>
              <a:rPr lang="zh-CN" altLang="en-US" sz="2400">
                <a:sym typeface="+mn-ea"/>
              </a:rPr>
              <a:t>协议：</a:t>
            </a:r>
          </a:p>
          <a:p>
            <a:r>
              <a:rPr lang="zh-CN" altLang="en-US" sz="2400">
                <a:sym typeface="+mn-ea"/>
              </a:rPr>
              <a:t>打通应用层和物理层</a:t>
            </a:r>
          </a:p>
        </p:txBody>
      </p:sp>
      <p:pic>
        <p:nvPicPr>
          <p:cNvPr id="17" name="图片 16" descr="箭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020000" flipV="1">
            <a:off x="3503930" y="3293110"/>
            <a:ext cx="2179320" cy="1185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86A8B2-FC9A-73CE-F952-06C7466DC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正常收发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EDDB78-7A0C-CAED-A37E-AE1A91B07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C4D29A-C41C-B2AD-0080-D8B411EA7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8B9C453-1F43-2513-3CDA-D5EC5EE26B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7AA3AD-090C-1AC1-1182-1E7FCEEE4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59" y="904798"/>
            <a:ext cx="4038722" cy="50484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D0B7C6-90AF-1503-1BCE-A62608DC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359" y="1358815"/>
            <a:ext cx="4038722" cy="414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84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86A8B2-FC9A-73CE-F952-06C7466DC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广播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EDDB78-7A0C-CAED-A37E-AE1A91B07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C4D29A-C41C-B2AD-0080-D8B411EA7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8B9C453-1F43-2513-3CDA-D5EC5EE26B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7AA3AD-090C-1AC1-1182-1E7FCEEE4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028" y="904798"/>
            <a:ext cx="3999383" cy="50484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D0B7C6-90AF-1503-1BCE-A62608DC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359" y="1362282"/>
            <a:ext cx="4038722" cy="41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9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86A8B2-FC9A-73CE-F952-06C7466DC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休眠与超时重传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EDDB78-7A0C-CAED-A37E-AE1A91B07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C4D29A-C41C-B2AD-0080-D8B411EA7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8B9C453-1F43-2513-3CDA-D5EC5EE26B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7AA3AD-090C-1AC1-1182-1E7FCEEE4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028" y="930711"/>
            <a:ext cx="3999383" cy="49965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D0B7C6-90AF-1503-1BCE-A62608DC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359" y="1393031"/>
            <a:ext cx="4038722" cy="407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9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6600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1003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96C7723F-77FE-2792-B6FC-1E1522FA9A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项目架构</a:t>
            </a:r>
            <a:endParaRPr lang="zh-CN" altLang="en-US" dirty="0"/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DDA564A0-CCF0-58AC-F670-040C64BEA9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2B30B7A6-0606-3BF2-C49E-3D132938F1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BDCF8980-0CEF-9089-DD7F-D7CE735B74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0496" y="168538"/>
            <a:ext cx="11568144" cy="4765791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2" name="object 2"/>
          <p:cNvGrpSpPr/>
          <p:nvPr/>
        </p:nvGrpSpPr>
        <p:grpSpPr>
          <a:xfrm>
            <a:off x="1127527" y="1433111"/>
            <a:ext cx="3241675" cy="3250565"/>
            <a:chOff x="943355" y="667712"/>
            <a:chExt cx="4280796" cy="4695825"/>
          </a:xfrm>
        </p:grpSpPr>
        <p:pic>
          <p:nvPicPr>
            <p:cNvPr id="4" name="object 3"/>
            <p:cNvPicPr/>
            <p:nvPr>
              <p:custDataLst>
                <p:tags r:id="rId2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3671" y="3595106"/>
              <a:ext cx="1646128" cy="1642947"/>
            </a:xfrm>
            <a:prstGeom prst="rect">
              <a:avLst/>
            </a:prstGeom>
          </p:spPr>
        </p:pic>
        <p:sp>
          <p:nvSpPr>
            <p:cNvPr id="6" name="object 4"/>
            <p:cNvSpPr/>
            <p:nvPr>
              <p:custDataLst>
                <p:tags r:id="rId25"/>
              </p:custDataLst>
            </p:nvPr>
          </p:nvSpPr>
          <p:spPr>
            <a:xfrm>
              <a:off x="943355" y="3445132"/>
              <a:ext cx="2348865" cy="1847214"/>
            </a:xfrm>
            <a:custGeom>
              <a:avLst/>
              <a:gdLst/>
              <a:ahLst/>
              <a:cxnLst/>
              <a:rect l="l" t="t" r="r" b="b"/>
              <a:pathLst>
                <a:path w="2348865" h="1847214">
                  <a:moveTo>
                    <a:pt x="0" y="1847088"/>
                  </a:moveTo>
                  <a:lnTo>
                    <a:pt x="2348484" y="1847088"/>
                  </a:lnTo>
                  <a:lnTo>
                    <a:pt x="2348484" y="0"/>
                  </a:lnTo>
                  <a:lnTo>
                    <a:pt x="0" y="0"/>
                  </a:lnTo>
                  <a:lnTo>
                    <a:pt x="0" y="184708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7" name="object 5"/>
            <p:cNvPicPr/>
            <p:nvPr>
              <p:custDataLst>
                <p:tags r:id="rId26"/>
              </p:custDataLst>
            </p:nvPr>
          </p:nvPicPr>
          <p:blipFill>
            <a:blip r:embed="rId31" cstate="print"/>
            <a:stretch>
              <a:fillRect/>
            </a:stretch>
          </p:blipFill>
          <p:spPr>
            <a:xfrm>
              <a:off x="3991687" y="775207"/>
              <a:ext cx="883379" cy="4480359"/>
            </a:xfrm>
            <a:prstGeom prst="rect">
              <a:avLst/>
            </a:prstGeom>
          </p:spPr>
        </p:pic>
        <p:sp>
          <p:nvSpPr>
            <p:cNvPr id="8" name="object 6"/>
            <p:cNvSpPr/>
            <p:nvPr>
              <p:custDataLst>
                <p:tags r:id="rId27"/>
              </p:custDataLst>
            </p:nvPr>
          </p:nvSpPr>
          <p:spPr>
            <a:xfrm>
              <a:off x="3846201" y="667712"/>
              <a:ext cx="1377950" cy="4695825"/>
            </a:xfrm>
            <a:custGeom>
              <a:avLst/>
              <a:gdLst/>
              <a:ahLst/>
              <a:cxnLst/>
              <a:rect l="l" t="t" r="r" b="b"/>
              <a:pathLst>
                <a:path w="1377950" h="4695825">
                  <a:moveTo>
                    <a:pt x="0" y="4695444"/>
                  </a:moveTo>
                  <a:lnTo>
                    <a:pt x="1377696" y="4695444"/>
                  </a:lnTo>
                  <a:lnTo>
                    <a:pt x="1377696" y="0"/>
                  </a:lnTo>
                  <a:lnTo>
                    <a:pt x="0" y="0"/>
                  </a:lnTo>
                  <a:lnTo>
                    <a:pt x="0" y="469544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7"/>
          <p:cNvSpPr txBox="1"/>
          <p:nvPr>
            <p:custDataLst>
              <p:tags r:id="rId1"/>
            </p:custDataLst>
          </p:nvPr>
        </p:nvSpPr>
        <p:spPr>
          <a:xfrm>
            <a:off x="994177" y="4740826"/>
            <a:ext cx="2039620" cy="374650"/>
          </a:xfrm>
          <a:prstGeom prst="rect">
            <a:avLst/>
          </a:prstGeom>
        </p:spPr>
        <p:txBody>
          <a:bodyPr vert="horz" wrap="square" lIns="0" tIns="9525" rIns="0" bIns="0" rtlCol="0">
            <a:no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PC</a:t>
            </a:r>
            <a:r>
              <a:rPr sz="1350" spc="-8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或其他终端设备</a:t>
            </a:r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sp>
        <p:nvSpPr>
          <p:cNvPr id="10" name="object 8"/>
          <p:cNvSpPr txBox="1"/>
          <p:nvPr>
            <p:custDataLst>
              <p:tags r:id="rId2"/>
            </p:custDataLst>
          </p:nvPr>
        </p:nvSpPr>
        <p:spPr>
          <a:xfrm>
            <a:off x="3260492" y="4790991"/>
            <a:ext cx="1674495" cy="287655"/>
          </a:xfrm>
          <a:prstGeom prst="rect">
            <a:avLst/>
          </a:prstGeom>
        </p:spPr>
        <p:txBody>
          <a:bodyPr vert="horz" wrap="square" lIns="0" tIns="9525" rIns="0" bIns="0" rtlCol="0">
            <a:no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SX1276</a:t>
            </a:r>
            <a:r>
              <a:rPr sz="1350"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开发板</a:t>
            </a:r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grpSp>
        <p:nvGrpSpPr>
          <p:cNvPr id="11" name="object 9"/>
          <p:cNvGrpSpPr/>
          <p:nvPr/>
        </p:nvGrpSpPr>
        <p:grpSpPr>
          <a:xfrm>
            <a:off x="1192297" y="1909996"/>
            <a:ext cx="2008505" cy="909955"/>
            <a:chOff x="1107947" y="1399032"/>
            <a:chExt cx="2654006" cy="1315720"/>
          </a:xfrm>
        </p:grpSpPr>
        <p:pic>
          <p:nvPicPr>
            <p:cNvPr id="12" name="object 10"/>
            <p:cNvPicPr/>
            <p:nvPr>
              <p:custDataLst>
                <p:tags r:id="rId21"/>
              </p:custDataLst>
            </p:nvPr>
          </p:nvPicPr>
          <p:blipFill>
            <a:blip r:embed="rId32" cstate="print"/>
            <a:stretch>
              <a:fillRect/>
            </a:stretch>
          </p:blipFill>
          <p:spPr>
            <a:xfrm>
              <a:off x="1154067" y="1432720"/>
              <a:ext cx="1749169" cy="1206241"/>
            </a:xfrm>
            <a:prstGeom prst="rect">
              <a:avLst/>
            </a:prstGeom>
          </p:spPr>
        </p:pic>
        <p:sp>
          <p:nvSpPr>
            <p:cNvPr id="13" name="object 11"/>
            <p:cNvSpPr/>
            <p:nvPr>
              <p:custDataLst>
                <p:tags r:id="rId22"/>
              </p:custDataLst>
            </p:nvPr>
          </p:nvSpPr>
          <p:spPr>
            <a:xfrm>
              <a:off x="1107947" y="1399032"/>
              <a:ext cx="1845945" cy="1315720"/>
            </a:xfrm>
            <a:custGeom>
              <a:avLst/>
              <a:gdLst/>
              <a:ahLst/>
              <a:cxnLst/>
              <a:rect l="l" t="t" r="r" b="b"/>
              <a:pathLst>
                <a:path w="1845945" h="1315720">
                  <a:moveTo>
                    <a:pt x="0" y="1315212"/>
                  </a:moveTo>
                  <a:lnTo>
                    <a:pt x="1845564" y="1315212"/>
                  </a:lnTo>
                  <a:lnTo>
                    <a:pt x="1845564" y="0"/>
                  </a:lnTo>
                  <a:lnTo>
                    <a:pt x="0" y="0"/>
                  </a:lnTo>
                  <a:lnTo>
                    <a:pt x="0" y="1315212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2"/>
            <p:cNvSpPr/>
            <p:nvPr>
              <p:custDataLst>
                <p:tags r:id="rId23"/>
              </p:custDataLst>
            </p:nvPr>
          </p:nvSpPr>
          <p:spPr>
            <a:xfrm>
              <a:off x="3111713" y="1939714"/>
              <a:ext cx="650240" cy="247650"/>
            </a:xfrm>
            <a:custGeom>
              <a:avLst/>
              <a:gdLst/>
              <a:ahLst/>
              <a:cxnLst/>
              <a:rect l="l" t="t" r="r" b="b"/>
              <a:pathLst>
                <a:path w="650239" h="247650">
                  <a:moveTo>
                    <a:pt x="639318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9318" y="44450"/>
                  </a:lnTo>
                  <a:lnTo>
                    <a:pt x="639318" y="31750"/>
                  </a:lnTo>
                  <a:close/>
                </a:path>
                <a:path w="650239" h="247650">
                  <a:moveTo>
                    <a:pt x="649732" y="208788"/>
                  </a:moveTo>
                  <a:lnTo>
                    <a:pt x="637819" y="202946"/>
                  </a:lnTo>
                  <a:lnTo>
                    <a:pt x="573151" y="171196"/>
                  </a:lnTo>
                  <a:lnTo>
                    <a:pt x="573405" y="203047"/>
                  </a:lnTo>
                  <a:lnTo>
                    <a:pt x="24384" y="207137"/>
                  </a:lnTo>
                  <a:lnTo>
                    <a:pt x="24384" y="219837"/>
                  </a:lnTo>
                  <a:lnTo>
                    <a:pt x="573519" y="215747"/>
                  </a:lnTo>
                  <a:lnTo>
                    <a:pt x="573786" y="247396"/>
                  </a:lnTo>
                  <a:lnTo>
                    <a:pt x="649732" y="208788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3"/>
          <p:cNvSpPr txBox="1"/>
          <p:nvPr>
            <p:custDataLst>
              <p:tags r:id="rId3"/>
            </p:custDataLst>
          </p:nvPr>
        </p:nvSpPr>
        <p:spPr>
          <a:xfrm>
            <a:off x="971317" y="1567096"/>
            <a:ext cx="2289175" cy="667385"/>
          </a:xfrm>
          <a:prstGeom prst="rect">
            <a:avLst/>
          </a:prstGeom>
        </p:spPr>
        <p:txBody>
          <a:bodyPr vert="horz" wrap="square" lIns="0" tIns="9525" rIns="0" bIns="0" rtlCol="0">
            <a:noAutofit/>
          </a:bodyPr>
          <a:lstStyle/>
          <a:p>
            <a:pPr marL="9525">
              <a:spcBef>
                <a:spcPts val="75"/>
              </a:spcBef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MSP430FR5969</a:t>
            </a:r>
            <a:r>
              <a:rPr sz="14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开发板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 marR="3810" algn="r"/>
            <a:r>
              <a:rPr sz="1200" spc="-8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SPI</a:t>
            </a:r>
            <a:r>
              <a:rPr sz="1200" spc="-19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总线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sp>
        <p:nvSpPr>
          <p:cNvPr id="17" name="object 14"/>
          <p:cNvSpPr/>
          <p:nvPr>
            <p:custDataLst>
              <p:tags r:id="rId4"/>
            </p:custDataLst>
          </p:nvPr>
        </p:nvSpPr>
        <p:spPr>
          <a:xfrm>
            <a:off x="1949852" y="2870751"/>
            <a:ext cx="195580" cy="434975"/>
          </a:xfrm>
          <a:custGeom>
            <a:avLst/>
            <a:gdLst/>
            <a:ahLst/>
            <a:cxnLst/>
            <a:rect l="l" t="t" r="r" b="b"/>
            <a:pathLst>
              <a:path w="259080" h="629285">
                <a:moveTo>
                  <a:pt x="76200" y="552577"/>
                </a:moveTo>
                <a:lnTo>
                  <a:pt x="44450" y="552577"/>
                </a:lnTo>
                <a:lnTo>
                  <a:pt x="44450" y="0"/>
                </a:lnTo>
                <a:lnTo>
                  <a:pt x="31750" y="0"/>
                </a:lnTo>
                <a:lnTo>
                  <a:pt x="31750" y="552577"/>
                </a:lnTo>
                <a:lnTo>
                  <a:pt x="0" y="552577"/>
                </a:lnTo>
                <a:lnTo>
                  <a:pt x="38100" y="628777"/>
                </a:lnTo>
                <a:lnTo>
                  <a:pt x="69850" y="565277"/>
                </a:lnTo>
                <a:lnTo>
                  <a:pt x="76200" y="552577"/>
                </a:lnTo>
                <a:close/>
              </a:path>
              <a:path w="259080" h="629285">
                <a:moveTo>
                  <a:pt x="259080" y="77724"/>
                </a:moveTo>
                <a:lnTo>
                  <a:pt x="252730" y="65024"/>
                </a:lnTo>
                <a:lnTo>
                  <a:pt x="220980" y="1524"/>
                </a:lnTo>
                <a:lnTo>
                  <a:pt x="182880" y="77724"/>
                </a:lnTo>
                <a:lnTo>
                  <a:pt x="214630" y="77724"/>
                </a:lnTo>
                <a:lnTo>
                  <a:pt x="214630" y="605790"/>
                </a:lnTo>
                <a:lnTo>
                  <a:pt x="227330" y="605790"/>
                </a:lnTo>
                <a:lnTo>
                  <a:pt x="227330" y="77724"/>
                </a:lnTo>
                <a:lnTo>
                  <a:pt x="259080" y="77724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5"/>
          <p:cNvSpPr txBox="1"/>
          <p:nvPr>
            <p:custDataLst>
              <p:tags r:id="rId5"/>
            </p:custDataLst>
          </p:nvPr>
        </p:nvSpPr>
        <p:spPr>
          <a:xfrm>
            <a:off x="1118002" y="2919011"/>
            <a:ext cx="709295" cy="330835"/>
          </a:xfrm>
          <a:prstGeom prst="rect">
            <a:avLst/>
          </a:prstGeom>
        </p:spPr>
        <p:txBody>
          <a:bodyPr vert="horz" wrap="square" lIns="0" tIns="10001" rIns="0" bIns="0" rtlCol="0">
            <a:noAutofit/>
          </a:bodyPr>
          <a:lstStyle/>
          <a:p>
            <a:pPr marL="9525">
              <a:spcBef>
                <a:spcPts val="80"/>
              </a:spcBef>
            </a:pPr>
            <a:r>
              <a:rPr sz="1200" spc="-8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UART</a:t>
            </a:r>
            <a:r>
              <a:rPr sz="1200" spc="-11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串口总线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grpSp>
        <p:nvGrpSpPr>
          <p:cNvPr id="19" name="object 16"/>
          <p:cNvGrpSpPr/>
          <p:nvPr/>
        </p:nvGrpSpPr>
        <p:grpSpPr>
          <a:xfrm>
            <a:off x="6662629" y="265745"/>
            <a:ext cx="1005840" cy="3236595"/>
            <a:chOff x="6365557" y="889825"/>
            <a:chExt cx="1386205" cy="4705350"/>
          </a:xfrm>
        </p:grpSpPr>
        <p:pic>
          <p:nvPicPr>
            <p:cNvPr id="20" name="object 17"/>
            <p:cNvPicPr/>
            <p:nvPr>
              <p:custDataLst>
                <p:tags r:id="rId19"/>
              </p:custDataLst>
            </p:nvPr>
          </p:nvPicPr>
          <p:blipFill>
            <a:blip r:embed="rId31" cstate="print"/>
            <a:stretch>
              <a:fillRect/>
            </a:stretch>
          </p:blipFill>
          <p:spPr>
            <a:xfrm>
              <a:off x="6594348" y="1008995"/>
              <a:ext cx="882396" cy="4480359"/>
            </a:xfrm>
            <a:prstGeom prst="rect">
              <a:avLst/>
            </a:prstGeom>
          </p:spPr>
        </p:pic>
        <p:sp>
          <p:nvSpPr>
            <p:cNvPr id="21" name="object 18"/>
            <p:cNvSpPr/>
            <p:nvPr>
              <p:custDataLst>
                <p:tags r:id="rId20"/>
              </p:custDataLst>
            </p:nvPr>
          </p:nvSpPr>
          <p:spPr>
            <a:xfrm>
              <a:off x="6370320" y="894588"/>
              <a:ext cx="1376680" cy="4695825"/>
            </a:xfrm>
            <a:custGeom>
              <a:avLst/>
              <a:gdLst/>
              <a:ahLst/>
              <a:cxnLst/>
              <a:rect l="l" t="t" r="r" b="b"/>
              <a:pathLst>
                <a:path w="1376679" h="4695825">
                  <a:moveTo>
                    <a:pt x="0" y="4695444"/>
                  </a:moveTo>
                  <a:lnTo>
                    <a:pt x="1376172" y="4695444"/>
                  </a:lnTo>
                  <a:lnTo>
                    <a:pt x="1376172" y="0"/>
                  </a:lnTo>
                  <a:lnTo>
                    <a:pt x="0" y="0"/>
                  </a:lnTo>
                  <a:lnTo>
                    <a:pt x="0" y="469544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2" name="object 19"/>
          <p:cNvSpPr txBox="1"/>
          <p:nvPr>
            <p:custDataLst>
              <p:tags r:id="rId6"/>
            </p:custDataLst>
          </p:nvPr>
        </p:nvSpPr>
        <p:spPr>
          <a:xfrm>
            <a:off x="5544131" y="1493740"/>
            <a:ext cx="1483995" cy="232410"/>
          </a:xfrm>
          <a:prstGeom prst="rect">
            <a:avLst/>
          </a:prstGeom>
        </p:spPr>
        <p:txBody>
          <a:bodyPr vert="horz" wrap="square" lIns="0" tIns="9525" rIns="0" bIns="0" rtlCol="0">
            <a:no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SX1276</a:t>
            </a:r>
            <a:r>
              <a:rPr sz="1350"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开发板</a:t>
            </a:r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grpSp>
        <p:nvGrpSpPr>
          <p:cNvPr id="23" name="object 20"/>
          <p:cNvGrpSpPr/>
          <p:nvPr/>
        </p:nvGrpSpPr>
        <p:grpSpPr>
          <a:xfrm>
            <a:off x="7761487" y="1296668"/>
            <a:ext cx="2698115" cy="1174750"/>
            <a:chOff x="7639392" y="2712720"/>
            <a:chExt cx="3563658" cy="1697989"/>
          </a:xfrm>
        </p:grpSpPr>
        <p:pic>
          <p:nvPicPr>
            <p:cNvPr id="24" name="object 21"/>
            <p:cNvPicPr/>
            <p:nvPr>
              <p:custDataLst>
                <p:tags r:id="rId16"/>
              </p:custDataLst>
            </p:nvPr>
          </p:nvPicPr>
          <p:blipFill>
            <a:blip r:embed="rId33" cstate="print"/>
            <a:stretch>
              <a:fillRect/>
            </a:stretch>
          </p:blipFill>
          <p:spPr>
            <a:xfrm>
              <a:off x="8709908" y="2758883"/>
              <a:ext cx="2426128" cy="1559660"/>
            </a:xfrm>
            <a:prstGeom prst="rect">
              <a:avLst/>
            </a:prstGeom>
          </p:spPr>
        </p:pic>
        <p:sp>
          <p:nvSpPr>
            <p:cNvPr id="25" name="object 22"/>
            <p:cNvSpPr/>
            <p:nvPr>
              <p:custDataLst>
                <p:tags r:id="rId17"/>
              </p:custDataLst>
            </p:nvPr>
          </p:nvSpPr>
          <p:spPr>
            <a:xfrm>
              <a:off x="8647175" y="2712720"/>
              <a:ext cx="2555875" cy="1697989"/>
            </a:xfrm>
            <a:custGeom>
              <a:avLst/>
              <a:gdLst/>
              <a:ahLst/>
              <a:cxnLst/>
              <a:rect l="l" t="t" r="r" b="b"/>
              <a:pathLst>
                <a:path w="2555875" h="1697989">
                  <a:moveTo>
                    <a:pt x="0" y="1697735"/>
                  </a:moveTo>
                  <a:lnTo>
                    <a:pt x="2555748" y="1697735"/>
                  </a:lnTo>
                  <a:lnTo>
                    <a:pt x="2555748" y="0"/>
                  </a:lnTo>
                  <a:lnTo>
                    <a:pt x="0" y="0"/>
                  </a:lnTo>
                  <a:lnTo>
                    <a:pt x="0" y="1697735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3"/>
            <p:cNvSpPr/>
            <p:nvPr>
              <p:custDataLst>
                <p:tags r:id="rId18"/>
              </p:custDataLst>
            </p:nvPr>
          </p:nvSpPr>
          <p:spPr>
            <a:xfrm>
              <a:off x="7639392" y="3427136"/>
              <a:ext cx="895350" cy="235585"/>
            </a:xfrm>
            <a:custGeom>
              <a:avLst/>
              <a:gdLst/>
              <a:ahLst/>
              <a:cxnLst/>
              <a:rect l="l" t="t" r="r" b="b"/>
              <a:pathLst>
                <a:path w="895350" h="235585">
                  <a:moveTo>
                    <a:pt x="873506" y="38100"/>
                  </a:moveTo>
                  <a:lnTo>
                    <a:pt x="860806" y="31750"/>
                  </a:lnTo>
                  <a:lnTo>
                    <a:pt x="797306" y="0"/>
                  </a:lnTo>
                  <a:lnTo>
                    <a:pt x="797306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797306" y="44450"/>
                  </a:lnTo>
                  <a:lnTo>
                    <a:pt x="797306" y="76200"/>
                  </a:lnTo>
                  <a:lnTo>
                    <a:pt x="860806" y="44450"/>
                  </a:lnTo>
                  <a:lnTo>
                    <a:pt x="873506" y="38100"/>
                  </a:lnTo>
                  <a:close/>
                </a:path>
                <a:path w="895350" h="235585">
                  <a:moveTo>
                    <a:pt x="895223" y="194183"/>
                  </a:moveTo>
                  <a:lnTo>
                    <a:pt x="76212" y="190563"/>
                  </a:lnTo>
                  <a:lnTo>
                    <a:pt x="76327" y="158877"/>
                  </a:lnTo>
                  <a:lnTo>
                    <a:pt x="0" y="196596"/>
                  </a:lnTo>
                  <a:lnTo>
                    <a:pt x="76073" y="235089"/>
                  </a:lnTo>
                  <a:lnTo>
                    <a:pt x="76174" y="203263"/>
                  </a:lnTo>
                  <a:lnTo>
                    <a:pt x="895096" y="206883"/>
                  </a:lnTo>
                  <a:lnTo>
                    <a:pt x="895223" y="19418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7" name="object 24"/>
          <p:cNvSpPr txBox="1"/>
          <p:nvPr>
            <p:custDataLst>
              <p:tags r:id="rId7"/>
            </p:custDataLst>
          </p:nvPr>
        </p:nvSpPr>
        <p:spPr>
          <a:xfrm>
            <a:off x="8484117" y="994408"/>
            <a:ext cx="2166620" cy="210820"/>
          </a:xfrm>
          <a:prstGeom prst="rect">
            <a:avLst/>
          </a:prstGeom>
        </p:spPr>
        <p:txBody>
          <a:bodyPr vert="horz" wrap="square" lIns="0" tIns="9525" rIns="0" bIns="0" rtlCol="0">
            <a:no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MSP430FR5969</a:t>
            </a:r>
            <a:r>
              <a:rPr sz="1350"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开发板</a:t>
            </a:r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sp>
        <p:nvSpPr>
          <p:cNvPr id="28" name="object 25"/>
          <p:cNvSpPr txBox="1"/>
          <p:nvPr>
            <p:custDataLst>
              <p:tags r:id="rId8"/>
            </p:custDataLst>
          </p:nvPr>
        </p:nvSpPr>
        <p:spPr>
          <a:xfrm>
            <a:off x="7793872" y="1549398"/>
            <a:ext cx="851535" cy="232410"/>
          </a:xfrm>
          <a:prstGeom prst="rect">
            <a:avLst/>
          </a:prstGeom>
        </p:spPr>
        <p:txBody>
          <a:bodyPr vert="horz" wrap="square" lIns="0" tIns="9049" rIns="0" bIns="0" rtlCol="0">
            <a:noAutofit/>
          </a:bodyPr>
          <a:lstStyle/>
          <a:p>
            <a:pPr marL="9525">
              <a:spcBef>
                <a:spcPts val="70"/>
              </a:spcBef>
            </a:pPr>
            <a:r>
              <a:rPr sz="12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SPI</a:t>
            </a:r>
            <a:r>
              <a:rPr sz="1200" spc="-19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总</a:t>
            </a:r>
            <a:r>
              <a:rPr sz="1200" spc="-38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线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sp>
        <p:nvSpPr>
          <p:cNvPr id="29" name="object 26"/>
          <p:cNvSpPr txBox="1"/>
          <p:nvPr>
            <p:custDataLst>
              <p:tags r:id="rId9"/>
            </p:custDataLst>
          </p:nvPr>
        </p:nvSpPr>
        <p:spPr>
          <a:xfrm>
            <a:off x="2479442" y="5261526"/>
            <a:ext cx="1240790" cy="426085"/>
          </a:xfrm>
          <a:prstGeom prst="rect">
            <a:avLst/>
          </a:prstGeom>
        </p:spPr>
        <p:txBody>
          <a:bodyPr vert="horz" wrap="square" lIns="0" tIns="9525" rIns="0" bIns="0" rtlCol="0">
            <a:noAutofit/>
          </a:bodyPr>
          <a:lstStyle/>
          <a:p>
            <a:pPr marL="9525">
              <a:spcBef>
                <a:spcPts val="75"/>
              </a:spcBef>
            </a:pPr>
            <a:r>
              <a:rPr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发射端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sp>
        <p:nvSpPr>
          <p:cNvPr id="30" name="object 27"/>
          <p:cNvSpPr txBox="1"/>
          <p:nvPr>
            <p:custDataLst>
              <p:tags r:id="rId10"/>
            </p:custDataLst>
          </p:nvPr>
        </p:nvSpPr>
        <p:spPr>
          <a:xfrm>
            <a:off x="8069467" y="2815588"/>
            <a:ext cx="1119505" cy="255270"/>
          </a:xfrm>
          <a:prstGeom prst="rect">
            <a:avLst/>
          </a:prstGeom>
        </p:spPr>
        <p:txBody>
          <a:bodyPr vert="horz" wrap="square" lIns="0" tIns="9525" rIns="0" bIns="0" rtlCol="0">
            <a:noAutofit/>
          </a:bodyPr>
          <a:lstStyle/>
          <a:p>
            <a:pPr marL="9525" algn="l">
              <a:spcBef>
                <a:spcPts val="75"/>
              </a:spcBef>
              <a:buClrTx/>
              <a:buSzTx/>
              <a:buFontTx/>
            </a:pPr>
            <a:r>
              <a:rPr sz="1800" spc="-15" dirty="0" err="1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接收端</a:t>
            </a:r>
            <a:r>
              <a:rPr lang="en-US" sz="18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 </a:t>
            </a:r>
            <a:r>
              <a:rPr lang="en-US" sz="1800" spc="-15" dirty="0" err="1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Tag_ID</a:t>
            </a:r>
            <a:r>
              <a:rPr lang="en-US" sz="18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=2</a:t>
            </a:r>
            <a:endParaRPr sz="1800" spc="-15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76297" y="1066081"/>
            <a:ext cx="5074285" cy="4726940"/>
          </a:xfrm>
          <a:prstGeom prst="round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>
            <p:custDataLst>
              <p:tags r:id="rId11"/>
            </p:custDataLst>
          </p:nvPr>
        </p:nvSpPr>
        <p:spPr>
          <a:xfrm>
            <a:off x="5471562" y="119566"/>
            <a:ext cx="6046585" cy="3508822"/>
          </a:xfrm>
          <a:prstGeom prst="round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32">
            <a:extLst>
              <a:ext uri="{FF2B5EF4-FFF2-40B4-BE49-F238E27FC236}">
                <a16:creationId xmlns:a16="http://schemas.microsoft.com/office/drawing/2014/main" id="{55092678-5578-6481-6AE4-9E3A2EE0BE6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376954" y="3833624"/>
            <a:ext cx="3268454" cy="2111244"/>
          </a:xfrm>
          <a:prstGeom prst="round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676A4E3E-5919-B4CB-33EE-B574D5E441F7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153420" y="3923098"/>
            <a:ext cx="3023188" cy="121825"/>
          </a:xfrm>
          <a:prstGeom prst="rect">
            <a:avLst/>
          </a:prstGeom>
        </p:spPr>
        <p:txBody>
          <a:bodyPr vert="horz" wrap="square" lIns="0" tIns="9525" rIns="0" bIns="0" rtlCol="0">
            <a:noAutofit/>
          </a:bodyPr>
          <a:lstStyle/>
          <a:p>
            <a:pPr marL="9525" algn="l">
              <a:spcBef>
                <a:spcPts val="75"/>
              </a:spcBef>
              <a:buClrTx/>
              <a:buSzTx/>
              <a:buFontTx/>
            </a:pPr>
            <a:r>
              <a:rPr sz="1800" spc="-15" dirty="0" err="1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接收端</a:t>
            </a:r>
            <a:r>
              <a:rPr lang="en-US" sz="18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 </a:t>
            </a:r>
            <a:r>
              <a:rPr lang="en-US" sz="1800" spc="-15" dirty="0" err="1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Tag_ID</a:t>
            </a:r>
            <a:r>
              <a:rPr lang="en-US" sz="18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=1</a:t>
            </a:r>
            <a:endParaRPr sz="1800" spc="-15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B1D88FA-DED7-FA13-BE96-A09ECCE4BF2A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69" y="4307439"/>
            <a:ext cx="2334623" cy="1534601"/>
          </a:xfrm>
          <a:prstGeom prst="rect">
            <a:avLst/>
          </a:prstGeom>
        </p:spPr>
      </p:pic>
      <p:sp>
        <p:nvSpPr>
          <p:cNvPr id="39" name="圆角矩形 32">
            <a:extLst>
              <a:ext uri="{FF2B5EF4-FFF2-40B4-BE49-F238E27FC236}">
                <a16:creationId xmlns:a16="http://schemas.microsoft.com/office/drawing/2014/main" id="{C5EB4646-6CC4-D244-37F0-08CAE60539B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774638" y="3833624"/>
            <a:ext cx="3268454" cy="2111244"/>
          </a:xfrm>
          <a:prstGeom prst="round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object 27">
            <a:extLst>
              <a:ext uri="{FF2B5EF4-FFF2-40B4-BE49-F238E27FC236}">
                <a16:creationId xmlns:a16="http://schemas.microsoft.com/office/drawing/2014/main" id="{61A4561F-F693-50EC-4D35-EAF68F3DF51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551104" y="3923098"/>
            <a:ext cx="3023188" cy="121825"/>
          </a:xfrm>
          <a:prstGeom prst="rect">
            <a:avLst/>
          </a:prstGeom>
        </p:spPr>
        <p:txBody>
          <a:bodyPr vert="horz" wrap="square" lIns="0" tIns="9525" rIns="0" bIns="0" rtlCol="0">
            <a:noAutofit/>
          </a:bodyPr>
          <a:lstStyle/>
          <a:p>
            <a:pPr marL="9525" algn="l">
              <a:spcBef>
                <a:spcPts val="75"/>
              </a:spcBef>
              <a:buClrTx/>
              <a:buSzTx/>
              <a:buFontTx/>
            </a:pPr>
            <a:r>
              <a:rPr sz="1800" spc="-15" dirty="0" err="1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接收端</a:t>
            </a:r>
            <a:r>
              <a:rPr lang="en-US" sz="18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 </a:t>
            </a:r>
            <a:r>
              <a:rPr lang="en-US" sz="1800" spc="-15" dirty="0" err="1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Tag_ID</a:t>
            </a:r>
            <a:r>
              <a:rPr lang="en-US" sz="1800" spc="-15" dirty="0"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=3</a:t>
            </a:r>
            <a:endParaRPr sz="1800" spc="-15" dirty="0"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009085F-76DE-4356-1354-BD6395ACBF67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553" y="4307439"/>
            <a:ext cx="2334623" cy="1534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37405" y="779145"/>
            <a:ext cx="7300595" cy="400621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006" y="180526"/>
            <a:ext cx="7081677" cy="598488"/>
          </a:xfrm>
        </p:spPr>
        <p:txBody>
          <a:bodyPr/>
          <a:lstStyle/>
          <a:p>
            <a:r>
              <a:rPr lang="zh-CN" altLang="en-US" dirty="0"/>
              <a:t>项目目标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2720" y="555625"/>
            <a:ext cx="3921760" cy="5106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400" spc="-4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2400" spc="-4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原先设计：</a:t>
            </a:r>
            <a:endParaRPr lang="en-US" sz="2400" spc="-4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sz="2400" spc="-4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sz="2400" spc="-4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2400" spc="-4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收发逻辑简单</a:t>
            </a:r>
            <a:endParaRPr lang="zh-CN" sz="2400" spc="-4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2000" dirty="0">
              <a:latin typeface="华文楷体" panose="02010600040101010101" charset="-122"/>
              <a:ea typeface="华文楷体" panose="02010600040101010101" charset="-122"/>
            </a:endParaRPr>
          </a:p>
          <a:p>
            <a:pPr algn="l">
              <a:buClrTx/>
              <a:buSzTx/>
              <a:buFontTx/>
            </a:pPr>
            <a:r>
              <a:rPr sz="2400" spc="-4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2.前端界面</a:t>
            </a:r>
            <a:r>
              <a:rPr lang="zh-CN" altLang="en-US" sz="2400" spc="-4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不友好、不美观</a:t>
            </a:r>
            <a:endParaRPr lang="zh-CN" sz="2400" spc="-4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zh-CN" sz="2400" spc="-4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en-US" sz="2400" spc="-8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078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37405" y="779145"/>
            <a:ext cx="7300595" cy="400621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006" y="180526"/>
            <a:ext cx="7081677" cy="598488"/>
          </a:xfrm>
        </p:spPr>
        <p:txBody>
          <a:bodyPr/>
          <a:lstStyle/>
          <a:p>
            <a:r>
              <a:rPr lang="zh-CN" altLang="en-US" dirty="0"/>
              <a:t>项目目标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2720" y="555625"/>
            <a:ext cx="10154920" cy="5106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400" spc="-4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sz="2400" spc="-4" dirty="0">
                <a:latin typeface="+mn-ea"/>
                <a:cs typeface="微软雅黑" panose="020B0503020204020204" charset="-122"/>
                <a:sym typeface="+mn-ea"/>
              </a:rPr>
              <a:t>1. </a:t>
            </a:r>
            <a:r>
              <a:rPr sz="2400" spc="-4" dirty="0" err="1">
                <a:latin typeface="+mn-ea"/>
                <a:cs typeface="微软雅黑" panose="020B0503020204020204" charset="-122"/>
                <a:sym typeface="+mn-ea"/>
              </a:rPr>
              <a:t>设计LoRa的MAC层</a:t>
            </a:r>
            <a:r>
              <a:rPr lang="zh-CN" sz="2400" spc="-4" dirty="0">
                <a:latin typeface="+mn-ea"/>
                <a:cs typeface="微软雅黑" panose="020B0503020204020204" charset="-122"/>
                <a:sym typeface="+mn-ea"/>
              </a:rPr>
              <a:t>：</a:t>
            </a:r>
            <a:endParaRPr lang="en-US" altLang="zh-CN" sz="2400" spc="-4" dirty="0">
              <a:latin typeface="+mn-ea"/>
              <a:cs typeface="微软雅黑" panose="020B0503020204020204" charset="-122"/>
              <a:sym typeface="+mn-ea"/>
            </a:endParaRPr>
          </a:p>
          <a:p>
            <a:endParaRPr lang="zh-CN" sz="1200" spc="-4" dirty="0">
              <a:latin typeface="+mn-ea"/>
              <a:cs typeface="微软雅黑" panose="020B0503020204020204" charset="-122"/>
              <a:sym typeface="+mn-ea"/>
            </a:endParaRPr>
          </a:p>
          <a:p>
            <a:r>
              <a:rPr lang="en-US" altLang="zh-CN" sz="2000" dirty="0">
                <a:latin typeface="+mn-ea"/>
                <a:sym typeface="+mn-ea"/>
              </a:rPr>
              <a:t>（1）</a:t>
            </a:r>
            <a:r>
              <a:rPr lang="zh-CN" altLang="en-US" sz="2000" dirty="0">
                <a:latin typeface="+mn-ea"/>
                <a:sym typeface="+mn-ea"/>
              </a:rPr>
              <a:t>设计</a:t>
            </a:r>
            <a:r>
              <a:rPr lang="en-US" altLang="zh-CN" sz="2000" dirty="0">
                <a:latin typeface="+mn-ea"/>
                <a:sym typeface="+mn-ea"/>
              </a:rPr>
              <a:t>LoRa</a:t>
            </a:r>
            <a:r>
              <a:rPr lang="zh-CN" altLang="en-US" sz="2000" dirty="0">
                <a:latin typeface="+mn-ea"/>
                <a:sym typeface="+mn-ea"/>
              </a:rPr>
              <a:t>的</a:t>
            </a:r>
            <a:r>
              <a:rPr lang="en-US" altLang="zh-CN" sz="2000" dirty="0">
                <a:latin typeface="+mn-ea"/>
                <a:sym typeface="+mn-ea"/>
              </a:rPr>
              <a:t>MAC</a:t>
            </a:r>
            <a:r>
              <a:rPr lang="zh-CN" altLang="en-US" sz="2000" dirty="0">
                <a:latin typeface="+mn-ea"/>
                <a:sym typeface="+mn-ea"/>
              </a:rPr>
              <a:t>层的帧格式</a:t>
            </a:r>
          </a:p>
          <a:p>
            <a:r>
              <a:rPr lang="zh-CN" altLang="en-US" sz="2000" dirty="0">
                <a:latin typeface="+mn-ea"/>
                <a:sym typeface="+mn-ea"/>
              </a:rPr>
              <a:t>（</a:t>
            </a:r>
            <a:r>
              <a:rPr lang="en-US" altLang="zh-CN" sz="2000" dirty="0">
                <a:latin typeface="+mn-ea"/>
                <a:sym typeface="+mn-ea"/>
              </a:rPr>
              <a:t>2</a:t>
            </a:r>
            <a:r>
              <a:rPr lang="zh-CN" altLang="en-US" sz="2000" dirty="0">
                <a:latin typeface="+mn-ea"/>
                <a:sym typeface="+mn-ea"/>
              </a:rPr>
              <a:t>）增设超时重传机制</a:t>
            </a:r>
          </a:p>
          <a:p>
            <a:r>
              <a:rPr lang="zh-CN" altLang="en-US" sz="2000" dirty="0">
                <a:latin typeface="+mn-ea"/>
                <a:sym typeface="+mn-ea"/>
              </a:rPr>
              <a:t>（</a:t>
            </a:r>
            <a:r>
              <a:rPr lang="en-US" altLang="zh-CN" sz="2000" dirty="0">
                <a:latin typeface="+mn-ea"/>
                <a:sym typeface="+mn-ea"/>
              </a:rPr>
              <a:t>3</a:t>
            </a:r>
            <a:r>
              <a:rPr lang="zh-CN" altLang="en-US" sz="2000" dirty="0">
                <a:latin typeface="+mn-ea"/>
                <a:sym typeface="+mn-ea"/>
              </a:rPr>
              <a:t>）增设广播</a:t>
            </a:r>
            <a:endParaRPr lang="en-US" altLang="zh-CN" sz="2000" dirty="0">
              <a:latin typeface="+mn-ea"/>
              <a:sym typeface="+mn-ea"/>
            </a:endParaRPr>
          </a:p>
          <a:p>
            <a:endParaRPr lang="en-US" altLang="zh-CN" sz="1200" dirty="0">
              <a:latin typeface="+mn-ea"/>
              <a:sym typeface="+mn-ea"/>
            </a:endParaRPr>
          </a:p>
          <a:p>
            <a:r>
              <a:rPr lang="en-US" altLang="zh-CN" sz="2400" spc="-4" dirty="0">
                <a:latin typeface="+mn-ea"/>
                <a:sym typeface="+mn-ea"/>
              </a:rPr>
              <a:t>2.</a:t>
            </a:r>
            <a:r>
              <a:rPr lang="zh-CN" altLang="en-US" sz="2400" spc="-4" dirty="0">
                <a:latin typeface="+mn-ea"/>
                <a:sym typeface="+mn-ea"/>
              </a:rPr>
              <a:t> 增加</a:t>
            </a:r>
            <a:r>
              <a:rPr lang="en-US" altLang="zh-CN" sz="2400" spc="-4" dirty="0" err="1">
                <a:latin typeface="+mn-ea"/>
                <a:sym typeface="+mn-ea"/>
              </a:rPr>
              <a:t>duty_cycle</a:t>
            </a:r>
            <a:r>
              <a:rPr lang="zh-CN" altLang="en-US" sz="2400" spc="-4" dirty="0">
                <a:latin typeface="+mn-ea"/>
                <a:sym typeface="+mn-ea"/>
              </a:rPr>
              <a:t>实现休眠</a:t>
            </a:r>
          </a:p>
          <a:p>
            <a:endParaRPr lang="zh-CN" altLang="en-US" sz="2000" dirty="0">
              <a:latin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400" spc="-4" dirty="0">
                <a:latin typeface="+mn-ea"/>
                <a:cs typeface="微软雅黑" panose="020B0503020204020204" charset="-122"/>
                <a:sym typeface="+mn-ea"/>
              </a:rPr>
              <a:t>3</a:t>
            </a:r>
            <a:r>
              <a:rPr sz="2400" spc="-4" dirty="0">
                <a:latin typeface="+mn-ea"/>
                <a:cs typeface="微软雅黑" panose="020B0503020204020204" charset="-122"/>
                <a:sym typeface="+mn-ea"/>
              </a:rPr>
              <a:t>.</a:t>
            </a:r>
            <a:r>
              <a:rPr lang="en-US" sz="2400" spc="-4" dirty="0">
                <a:latin typeface="+mn-ea"/>
                <a:cs typeface="微软雅黑" panose="020B0503020204020204" charset="-122"/>
                <a:sym typeface="+mn-ea"/>
              </a:rPr>
              <a:t> </a:t>
            </a:r>
            <a:r>
              <a:rPr sz="2400" spc="-4" dirty="0" err="1">
                <a:latin typeface="+mn-ea"/>
                <a:cs typeface="微软雅黑" panose="020B0503020204020204" charset="-122"/>
                <a:sym typeface="+mn-ea"/>
              </a:rPr>
              <a:t>设计前端界面</a:t>
            </a:r>
            <a:r>
              <a:rPr lang="zh-CN" sz="2400" spc="-4" dirty="0">
                <a:latin typeface="+mn-ea"/>
                <a:cs typeface="微软雅黑" panose="020B0503020204020204" charset="-122"/>
                <a:sym typeface="+mn-ea"/>
              </a:rPr>
              <a:t>：</a:t>
            </a:r>
          </a:p>
          <a:p>
            <a:pPr algn="l">
              <a:buClrTx/>
              <a:buSzTx/>
              <a:buFontTx/>
            </a:pPr>
            <a:endParaRPr lang="zh-CN" sz="1200" spc="-4" dirty="0">
              <a:latin typeface="+mn-ea"/>
              <a:cs typeface="微软雅黑" panose="020B0503020204020204" charset="-122"/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2000" dirty="0">
                <a:latin typeface="+mn-ea"/>
                <a:sym typeface="+mn-ea"/>
              </a:rPr>
              <a:t>（1）增加相应功能的控制</a:t>
            </a:r>
          </a:p>
          <a:p>
            <a:pPr>
              <a:buClrTx/>
              <a:buSzTx/>
              <a:buFontTx/>
            </a:pPr>
            <a:r>
              <a:rPr lang="zh-CN" altLang="en-US" sz="2000" dirty="0">
                <a:latin typeface="+mn-ea"/>
                <a:sym typeface="+mn-ea"/>
              </a:rPr>
              <a:t>（2）移植至</a:t>
            </a:r>
            <a:r>
              <a:rPr lang="en-US" altLang="zh-CN" sz="2000" dirty="0">
                <a:latin typeface="+mn-ea"/>
                <a:sym typeface="+mn-ea"/>
              </a:rPr>
              <a:t>Linux</a:t>
            </a:r>
            <a:r>
              <a:rPr lang="zh-CN" altLang="en-US" sz="2000" dirty="0">
                <a:latin typeface="+mn-ea"/>
                <a:sym typeface="+mn-ea"/>
              </a:rPr>
              <a:t>系统</a:t>
            </a:r>
          </a:p>
          <a:p>
            <a:pPr>
              <a:buClrTx/>
              <a:buSzTx/>
              <a:buFontTx/>
            </a:pPr>
            <a:r>
              <a:rPr lang="zh-CN" altLang="en-US" sz="2000" dirty="0">
                <a:latin typeface="+mn-ea"/>
                <a:sym typeface="+mn-ea"/>
              </a:rPr>
              <a:t>（3）美化界面</a:t>
            </a:r>
          </a:p>
          <a:p>
            <a:endParaRPr lang="en-US" sz="1200" spc="-8" dirty="0">
              <a:latin typeface="+mn-ea"/>
              <a:cs typeface="楷体" panose="02010609060101010101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2400" spc="-64" dirty="0">
                <a:latin typeface="+mn-ea"/>
                <a:cs typeface="微软雅黑" panose="020B0503020204020204" charset="-122"/>
              </a:rPr>
              <a:t>4</a:t>
            </a:r>
            <a:r>
              <a:rPr sz="2400" spc="-64" dirty="0">
                <a:latin typeface="+mn-ea"/>
                <a:cs typeface="微软雅黑" panose="020B0503020204020204" charset="-122"/>
              </a:rPr>
              <a:t>.</a:t>
            </a:r>
            <a:r>
              <a:rPr lang="en-US" sz="2400" spc="-64" dirty="0">
                <a:latin typeface="+mn-ea"/>
                <a:cs typeface="微软雅黑" panose="020B0503020204020204" charset="-122"/>
              </a:rPr>
              <a:t> </a:t>
            </a:r>
            <a:r>
              <a:rPr sz="2400" spc="-64" dirty="0" err="1">
                <a:latin typeface="+mn-ea"/>
                <a:cs typeface="微软雅黑" panose="020B0503020204020204" charset="-122"/>
              </a:rPr>
              <a:t>结合电路原理图部署到软件定义无线电硬件平台</a:t>
            </a:r>
            <a:endParaRPr sz="2400" spc="-64" dirty="0">
              <a:latin typeface="+mn-ea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1"/>
            </p:custDataLst>
          </p:nvPr>
        </p:nvSpPr>
        <p:spPr>
          <a:xfrm>
            <a:off x="6306230" y="1028533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项目背景与目标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375955" y="1029168"/>
            <a:ext cx="720000" cy="720000"/>
            <a:chOff x="5412150" y="17170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14"/>
              </p:custDataLst>
            </p:nvPr>
          </p:nvSpPr>
          <p:spPr>
            <a:xfrm>
              <a:off x="5412150" y="17170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15"/>
              </p:custDataLst>
            </p:nvPr>
          </p:nvSpPr>
          <p:spPr>
            <a:xfrm>
              <a:off x="5412150" y="23470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62"/>
          <p:cNvSpPr/>
          <p:nvPr>
            <p:custDataLst>
              <p:tags r:id="rId2"/>
            </p:custDataLst>
          </p:nvPr>
        </p:nvSpPr>
        <p:spPr>
          <a:xfrm>
            <a:off x="6306230" y="210718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项目架构与方案</a:t>
            </a:r>
          </a:p>
        </p:txBody>
      </p:sp>
      <p:grpSp>
        <p:nvGrpSpPr>
          <p:cNvPr id="20" name="组合 74"/>
          <p:cNvGrpSpPr/>
          <p:nvPr/>
        </p:nvGrpSpPr>
        <p:grpSpPr>
          <a:xfrm>
            <a:off x="5375955" y="2107180"/>
            <a:ext cx="720000" cy="720000"/>
            <a:chOff x="5412150" y="1717000"/>
            <a:chExt cx="720000" cy="720000"/>
          </a:xfrm>
        </p:grpSpPr>
        <p:sp>
          <p:nvSpPr>
            <p:cNvPr id="21" name="矩形 60"/>
            <p:cNvSpPr/>
            <p:nvPr>
              <p:custDataLst>
                <p:tags r:id="rId12"/>
              </p:custDataLst>
            </p:nvPr>
          </p:nvSpPr>
          <p:spPr>
            <a:xfrm>
              <a:off x="5412150" y="17170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22" name="矩形 63"/>
            <p:cNvSpPr/>
            <p:nvPr>
              <p:custDataLst>
                <p:tags r:id="rId13"/>
              </p:custDataLst>
            </p:nvPr>
          </p:nvSpPr>
          <p:spPr>
            <a:xfrm>
              <a:off x="5412150" y="23470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75955" y="3185192"/>
            <a:ext cx="720000" cy="720000"/>
            <a:chOff x="5412150" y="2806188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10"/>
              </p:custDataLst>
            </p:nvPr>
          </p:nvSpPr>
          <p:spPr>
            <a:xfrm>
              <a:off x="5412150" y="2806188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11"/>
              </p:custDataLst>
            </p:nvPr>
          </p:nvSpPr>
          <p:spPr>
            <a:xfrm>
              <a:off x="5412150" y="3436188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3"/>
            </p:custDataLst>
          </p:nvPr>
        </p:nvSpPr>
        <p:spPr>
          <a:xfrm>
            <a:off x="6306230" y="3185192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硬件原理与实现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5375955" y="4263204"/>
            <a:ext cx="720000" cy="720000"/>
            <a:chOff x="5412150" y="38842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8"/>
              </p:custDataLst>
            </p:nvPr>
          </p:nvSpPr>
          <p:spPr>
            <a:xfrm>
              <a:off x="5412150" y="38842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9"/>
              </p:custDataLst>
            </p:nvPr>
          </p:nvSpPr>
          <p:spPr>
            <a:xfrm>
              <a:off x="5412150" y="45142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>
            <p:custDataLst>
              <p:tags r:id="rId4"/>
            </p:custDataLst>
          </p:nvPr>
        </p:nvSpPr>
        <p:spPr>
          <a:xfrm>
            <a:off x="6306230" y="4263204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前端设计与美化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9C77AD-622E-C6F7-B30D-7F65BACC0DEC}"/>
              </a:ext>
            </a:extLst>
          </p:cNvPr>
          <p:cNvGrpSpPr/>
          <p:nvPr/>
        </p:nvGrpSpPr>
        <p:grpSpPr>
          <a:xfrm>
            <a:off x="5375955" y="5341216"/>
            <a:ext cx="720000" cy="720000"/>
            <a:chOff x="5412150" y="3884200"/>
            <a:chExt cx="720000" cy="72000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69CA330-430B-ED44-600D-431EC7CBE35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412150" y="38842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5</a:t>
              </a:r>
              <a:endParaRPr lang="zh-CN" altLang="en-US" sz="3200" b="1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7D9FB40-7458-F417-F477-29796376B84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412150" y="45142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E07E96A-13A3-6413-D625-72348FF699F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06230" y="5341216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项目发展与展望</a:t>
            </a:r>
          </a:p>
        </p:txBody>
      </p:sp>
    </p:spTree>
    <p:extLst>
      <p:ext uri="{BB962C8B-B14F-4D97-AF65-F5344CB8AC3E}">
        <p14:creationId xmlns:p14="http://schemas.microsoft.com/office/powerpoint/2010/main" val="34191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66FE55D-8564-3549-627F-705385595352}"/>
              </a:ext>
            </a:extLst>
          </p:cNvPr>
          <p:cNvSpPr txBox="1"/>
          <p:nvPr/>
        </p:nvSpPr>
        <p:spPr>
          <a:xfrm>
            <a:off x="318770" y="1030605"/>
            <a:ext cx="5673090" cy="4846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 数据包格式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CMD Type: 	00 —— </a:t>
            </a:r>
            <a:r>
              <a:rPr lang="zh-CN" altLang="en-US" dirty="0"/>
              <a:t>结束配置</a:t>
            </a:r>
            <a:endParaRPr lang="en-US" altLang="zh-CN" dirty="0"/>
          </a:p>
          <a:p>
            <a:r>
              <a:rPr lang="en-US" altLang="zh-CN" dirty="0"/>
              <a:t>		01 —— </a:t>
            </a:r>
            <a:r>
              <a:rPr lang="zh-CN" altLang="en-US" dirty="0"/>
              <a:t>正常收发</a:t>
            </a:r>
            <a:endParaRPr lang="en-US" altLang="zh-CN" dirty="0"/>
          </a:p>
          <a:p>
            <a:r>
              <a:rPr lang="en-US" altLang="zh-CN" dirty="0"/>
              <a:t>		02 —— </a:t>
            </a:r>
            <a:r>
              <a:rPr lang="zh-CN" altLang="en-US" dirty="0"/>
              <a:t>广播</a:t>
            </a:r>
          </a:p>
          <a:p>
            <a:endParaRPr lang="zh-CN" altLang="en-US" dirty="0"/>
          </a:p>
          <a:p>
            <a:r>
              <a:rPr lang="en-US" altLang="zh-CN" sz="2000" dirty="0">
                <a:sym typeface="+mn-ea"/>
              </a:rPr>
              <a:t>2. ACK</a:t>
            </a:r>
            <a:r>
              <a:rPr lang="zh-CN" altLang="en-US" sz="2000" dirty="0">
                <a:sym typeface="+mn-ea"/>
              </a:rPr>
              <a:t>格式</a:t>
            </a:r>
            <a:endParaRPr lang="en-US" altLang="zh-CN" sz="2000" dirty="0">
              <a:sym typeface="+mn-ea"/>
            </a:endParaRPr>
          </a:p>
          <a:p>
            <a:endParaRPr lang="en-US" altLang="zh-CN" sz="900" dirty="0">
              <a:sym typeface="+mn-ea"/>
            </a:endParaRPr>
          </a:p>
          <a:p>
            <a:endParaRPr lang="en-US" altLang="zh-CN" sz="1100" dirty="0">
              <a:sym typeface="+mn-ea"/>
            </a:endParaRPr>
          </a:p>
          <a:p>
            <a:r>
              <a:rPr lang="zh-CN" altLang="en-US" sz="2000" dirty="0">
                <a:sym typeface="+mn-ea"/>
              </a:rPr>
              <a:t>结束配置 </a:t>
            </a:r>
            <a:r>
              <a:rPr lang="en-US" altLang="zh-CN" sz="2000" dirty="0">
                <a:sym typeface="+mn-ea"/>
              </a:rPr>
              <a:t>&amp; </a:t>
            </a:r>
            <a:r>
              <a:rPr lang="zh-CN" altLang="en-US" sz="2000" dirty="0">
                <a:sym typeface="+mn-ea"/>
              </a:rPr>
              <a:t>正常收发</a:t>
            </a:r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800" dirty="0">
              <a:sym typeface="+mn-ea"/>
            </a:endParaRPr>
          </a:p>
          <a:p>
            <a:r>
              <a:rPr lang="zh-CN" altLang="en-US" sz="2000" dirty="0">
                <a:sym typeface="+mn-ea"/>
              </a:rPr>
              <a:t>              广播</a:t>
            </a:r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数据帧格式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3830F20C-6976-2CF6-5C1C-888A84A11D5D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43913407"/>
              </p:ext>
            </p:extLst>
          </p:nvPr>
        </p:nvGraphicFramePr>
        <p:xfrm>
          <a:off x="572770" y="1671320"/>
          <a:ext cx="10944000" cy="624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45700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600" b="1" kern="1200" spc="-1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微软雅黑" panose="020B0503020204020204" charset="-122"/>
                        </a:rPr>
                        <a:t>TagID</a:t>
                      </a:r>
                      <a:r>
                        <a:rPr lang="en-US" sz="1600" b="1" kern="1200" spc="-1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微软雅黑" panose="020B0503020204020204" charset="-122"/>
                        </a:rPr>
                        <a:t>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600" b="1" kern="1200" spc="-1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微软雅黑" panose="020B0503020204020204" charset="-122"/>
                        </a:rPr>
                        <a:t>4 bit</a:t>
                      </a:r>
                    </a:p>
                  </a:txBody>
                  <a:tcPr marL="0" marR="0" marT="99060" marB="0" anchor="b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CMD Type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2 bit</a:t>
                      </a:r>
                      <a:endParaRPr lang="en-US" sz="16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0480" marB="0" anchor="b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zh-CN" alt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占位符</a:t>
                      </a:r>
                      <a:endParaRPr lang="en-US" altLang="zh-CN" sz="1600" b="1" spc="-1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2 bit</a:t>
                      </a:r>
                    </a:p>
                  </a:txBody>
                  <a:tcPr marL="0" marR="0" marT="30480" marB="0" anchor="b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Payload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- bit</a:t>
                      </a:r>
                    </a:p>
                  </a:txBody>
                  <a:tcPr marL="0" marR="0" marT="99060" marB="0" anchor="b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CRC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8 bit</a:t>
                      </a:r>
                    </a:p>
                  </a:txBody>
                  <a:tcPr marL="0" marR="0" marT="99060" marB="0" anchor="b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EF2C04D6-799E-BF80-3F32-43611D4EE4FB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9995854"/>
              </p:ext>
            </p:extLst>
          </p:nvPr>
        </p:nvGraphicFramePr>
        <p:xfrm>
          <a:off x="3155315" y="4055110"/>
          <a:ext cx="6120000" cy="624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040908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600" b="1" kern="1200" spc="-1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微软雅黑" panose="020B0503020204020204" charset="-122"/>
                        </a:rPr>
                        <a:t>标识符</a:t>
                      </a:r>
                      <a:r>
                        <a:rPr lang="en-US" sz="1600" b="1" kern="1200" spc="-1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微软雅黑" panose="020B0503020204020204" charset="-122"/>
                        </a:rPr>
                        <a:t>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600" b="1" kern="1200" spc="-1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微软雅黑" panose="020B0503020204020204" charset="-122"/>
                        </a:rPr>
                        <a:t>4 bit</a:t>
                      </a:r>
                    </a:p>
                  </a:txBody>
                  <a:tcPr marL="0" marR="0" marT="99060" marB="0" anchor="b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zh-CN" alt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占位符</a:t>
                      </a:r>
                      <a:endParaRPr lang="en-US" altLang="zh-CN" sz="1600" b="1" spc="-1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altLang="zh-CN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 bit</a:t>
                      </a:r>
                    </a:p>
                  </a:txBody>
                  <a:tcPr marL="0" marR="0" marT="3048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altLang="zh-CN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CRC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altLang="zh-CN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8 bit</a:t>
                      </a:r>
                    </a:p>
                  </a:txBody>
                  <a:tcPr marL="0" marR="0" marT="3048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C8E9E212-599C-836F-8FAC-65B8FA1642FD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95002956"/>
              </p:ext>
            </p:extLst>
          </p:nvPr>
        </p:nvGraphicFramePr>
        <p:xfrm>
          <a:off x="3155315" y="5047615"/>
          <a:ext cx="6120000" cy="624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8697613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600" b="1" kern="1200" spc="-1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微软雅黑" panose="020B0503020204020204" charset="-122"/>
                        </a:rPr>
                        <a:t>TagID</a:t>
                      </a:r>
                      <a:r>
                        <a:rPr lang="en-US" sz="1600" b="1" kern="1200" spc="-1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微软雅黑" panose="020B0503020204020204" charset="-122"/>
                        </a:rPr>
                        <a:t>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600" b="1" kern="1200" spc="-1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微软雅黑" panose="020B0503020204020204" charset="-122"/>
                        </a:rPr>
                        <a:t>4 bit</a:t>
                      </a:r>
                    </a:p>
                  </a:txBody>
                  <a:tcPr marL="0" marR="0" marT="99060" marB="0" anchor="b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zh-CN" alt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占位符</a:t>
                      </a:r>
                      <a:endParaRPr lang="en-US" altLang="zh-CN" sz="1600" b="1" spc="-1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altLang="zh-CN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lang="en-US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 bit</a:t>
                      </a:r>
                    </a:p>
                  </a:txBody>
                  <a:tcPr marL="0" marR="0" marT="3048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altLang="zh-CN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CRC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  <a:buClrTx/>
                        <a:buSzTx/>
                        <a:buFontTx/>
                      </a:pPr>
                      <a:r>
                        <a:rPr lang="en-US" altLang="zh-CN" sz="16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8 bit</a:t>
                      </a:r>
                    </a:p>
                  </a:txBody>
                  <a:tcPr marL="0" marR="0" marT="3048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EDF5155-2A44-E4F4-5EDD-2DBECBD692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140A5B6-1699-F9D9-FEE4-323F0DC9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普通消息收发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8EAC65D-17FF-351B-270D-A6D2AA73A0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0004A-5A93-0C9C-6FF2-9A3AECBBB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53775" y="6438900"/>
            <a:ext cx="1038225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06467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6a81e149-d953-4164-98d4-5ea59aa13ad0"/>
  <p:tag name="COMMONDATA" val="eyJoZGlkIjoiNjEyZjI1MzEwMDYyM2E0YzUwNmRhMjhlOWZhYzAzN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3_1"/>
  <p:tag name="KSO_WM_UNIT_ID" val="diagram19882022_5*l_h_i*1_3_1"/>
  <p:tag name="KSO_WM_TEMPLATE_INDEX" val="19882022"/>
  <p:tag name="KSO_WM_TAG_VERSION" val="2.0"/>
  <p:tag name="KSO_WM_DIAGRAM_GROUP_CODE" val="l1-1"/>
  <p:tag name="KSO_WM_UNIT_SUBTYPE" val="d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3_2"/>
  <p:tag name="KSO_WM_UNIT_ID" val="diagram19882022_5*l_h_i*1_3_2"/>
  <p:tag name="KSO_WM_TEMPLATE_INDEX" val="19882022"/>
  <p:tag name="KSO_WM_TAG_VERSION" val="2.0"/>
  <p:tag name="KSO_WM_DIAGRAM_GROUP_CODE" val="l1-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2_1"/>
  <p:tag name="KSO_WM_UNIT_ID" val="diagram19882022_5*l_h_i*1_2_1"/>
  <p:tag name="KSO_WM_TEMPLATE_INDEX" val="19882022"/>
  <p:tag name="KSO_WM_TAG_VERSION" val="2.0"/>
  <p:tag name="KSO_WM_DIAGRAM_GROUP_CODE" val="l1-1"/>
  <p:tag name="KSO_WM_UNIT_SUBTYPE" val="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2_2"/>
  <p:tag name="KSO_WM_UNIT_ID" val="diagram19882022_5*l_h_i*1_2_2"/>
  <p:tag name="KSO_WM_TEMPLATE_INDEX" val="19882022"/>
  <p:tag name="KSO_WM_TAG_VERSION" val="2.0"/>
  <p:tag name="KSO_WM_DIAGRAM_GROUP_CODE" val="l1-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1_1"/>
  <p:tag name="KSO_WM_UNIT_ID" val="diagram19882022_5*l_h_i*1_1_1"/>
  <p:tag name="KSO_WM_TEMPLATE_INDEX" val="19882022"/>
  <p:tag name="KSO_WM_TAG_VERSION" val="2.0"/>
  <p:tag name="KSO_WM_DIAGRAM_GROUP_CODE" val="l1-1"/>
  <p:tag name="KSO_WM_UNIT_SUBTYPE" val="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1_2"/>
  <p:tag name="KSO_WM_UNIT_ID" val="diagram19882022_5*l_h_i*1_1_2"/>
  <p:tag name="KSO_WM_TEMPLATE_INDEX" val="19882022"/>
  <p:tag name="KSO_WM_TAG_VERSION" val="2.0"/>
  <p:tag name="KSO_WM_DIAGRAM_GROUP_CODE" val="l1-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1_1"/>
  <p:tag name="KSO_WM_UNIT_ID" val="diagram19882022_5*l_h_a*1_1_1"/>
  <p:tag name="KSO_WM_TEMPLATE_INDEX" val="19882022"/>
  <p:tag name="KSO_WM_TAG_VERSION" val="2.0"/>
  <p:tag name="KSO_WM_DIAGRAM_GROUP_CODE" val="l1-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1_1"/>
  <p:tag name="KSO_WM_UNIT_ID" val="diagram19882022_5*l_h_a*1_1_1"/>
  <p:tag name="KSO_WM_TEMPLATE_INDEX" val="19882022"/>
  <p:tag name="KSO_WM_TAG_VERSION" val="2.0"/>
  <p:tag name="KSO_WM_DIAGRAM_GROUP_CODE" val="l1-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2_1"/>
  <p:tag name="KSO_WM_UNIT_ID" val="diagram19882022_5*l_h_a*1_2_1"/>
  <p:tag name="KSO_WM_TEMPLATE_INDEX" val="19882022"/>
  <p:tag name="KSO_WM_TAG_VERSION" val="2.0"/>
  <p:tag name="KSO_WM_DIAGRAM_GROUP_CODE" val="l1-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3_1"/>
  <p:tag name="KSO_WM_UNIT_ID" val="diagram19882022_5*l_h_a*1_3_1"/>
  <p:tag name="KSO_WM_TEMPLATE_INDEX" val="19882022"/>
  <p:tag name="KSO_WM_TAG_VERSION" val="2.0"/>
  <p:tag name="KSO_WM_DIAGRAM_GROUP_CODE" val="l1-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3_1"/>
  <p:tag name="KSO_WM_UNIT_ID" val="diagram19882022_5*l_h_i*1_3_1"/>
  <p:tag name="KSO_WM_TEMPLATE_INDEX" val="19882022"/>
  <p:tag name="KSO_WM_TAG_VERSION" val="2.0"/>
  <p:tag name="KSO_WM_DIAGRAM_GROUP_CODE" val="l1-1"/>
  <p:tag name="KSO_WM_UNIT_SUBTYPE" val="d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3_2"/>
  <p:tag name="KSO_WM_UNIT_ID" val="diagram19882022_5*l_h_i*1_3_2"/>
  <p:tag name="KSO_WM_TEMPLATE_INDEX" val="19882022"/>
  <p:tag name="KSO_WM_TAG_VERSION" val="2.0"/>
  <p:tag name="KSO_WM_DIAGRAM_GROUP_CODE" val="l1-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2_1"/>
  <p:tag name="KSO_WM_UNIT_ID" val="diagram19882022_5*l_h_i*1_2_1"/>
  <p:tag name="KSO_WM_TEMPLATE_INDEX" val="19882022"/>
  <p:tag name="KSO_WM_TAG_VERSION" val="2.0"/>
  <p:tag name="KSO_WM_DIAGRAM_GROUP_CODE" val="l1-1"/>
  <p:tag name="KSO_WM_UNIT_SUBTYPE" val="d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2_2"/>
  <p:tag name="KSO_WM_UNIT_ID" val="diagram19882022_5*l_h_i*1_2_2"/>
  <p:tag name="KSO_WM_TEMPLATE_INDEX" val="19882022"/>
  <p:tag name="KSO_WM_TAG_VERSION" val="2.0"/>
  <p:tag name="KSO_WM_DIAGRAM_GROUP_CODE" val="l1-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1_1"/>
  <p:tag name="KSO_WM_UNIT_ID" val="diagram19882022_5*l_h_i*1_1_1"/>
  <p:tag name="KSO_WM_TEMPLATE_INDEX" val="19882022"/>
  <p:tag name="KSO_WM_TAG_VERSION" val="2.0"/>
  <p:tag name="KSO_WM_DIAGRAM_GROUP_CODE" val="l1-1"/>
  <p:tag name="KSO_WM_UNIT_SUBTYPE" val="d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1_2"/>
  <p:tag name="KSO_WM_UNIT_ID" val="diagram19882022_5*l_h_i*1_1_2"/>
  <p:tag name="KSO_WM_TEMPLATE_INDEX" val="19882022"/>
  <p:tag name="KSO_WM_TAG_VERSION" val="2.0"/>
  <p:tag name="KSO_WM_DIAGRAM_GROUP_CODE" val="l1-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01733a6-ee09-4890-a156-d6abdad1997b}"/>
  <p:tag name="TABLE_ENDDRAG_ORIGIN_RECT" val="405*316"/>
  <p:tag name="TABLE_ENDDRAG_RECT" val="43*126*405*316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85,&quot;width&quot;:8646}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60,&quot;width&quot;:3024}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136,&quot;width&quot;:7150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1_1"/>
  <p:tag name="KSO_WM_UNIT_ID" val="diagram19882022_5*l_h_a*1_1_1"/>
  <p:tag name="KSO_WM_TEMPLATE_INDEX" val="19882022"/>
  <p:tag name="KSO_WM_TAG_VERSION" val="2.0"/>
  <p:tag name="KSO_WM_DIAGRAM_GROUP_CODE" val="l1-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2_1"/>
  <p:tag name="KSO_WM_UNIT_ID" val="diagram19882022_5*l_h_a*1_2_1"/>
  <p:tag name="KSO_WM_TEMPLATE_INDEX" val="19882022"/>
  <p:tag name="KSO_WM_TAG_VERSION" val="2.0"/>
  <p:tag name="KSO_WM_DIAGRAM_GROUP_CODE" val="l1-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3_1"/>
  <p:tag name="KSO_WM_UNIT_ID" val="diagram19882022_5*l_h_a*1_3_1"/>
  <p:tag name="KSO_WM_TEMPLATE_INDEX" val="19882022"/>
  <p:tag name="KSO_WM_TAG_VERSION" val="2.0"/>
  <p:tag name="KSO_WM_DIAGRAM_GROUP_CODE" val="l1-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3_1"/>
  <p:tag name="KSO_WM_UNIT_ID" val="diagram19882022_5*l_h_i*1_3_1"/>
  <p:tag name="KSO_WM_TEMPLATE_INDEX" val="19882022"/>
  <p:tag name="KSO_WM_TAG_VERSION" val="2.0"/>
  <p:tag name="KSO_WM_DIAGRAM_GROUP_CODE" val="l1-1"/>
  <p:tag name="KSO_WM_UNIT_SUBTYPE" val="d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3_2"/>
  <p:tag name="KSO_WM_UNIT_ID" val="diagram19882022_5*l_h_i*1_3_2"/>
  <p:tag name="KSO_WM_TEMPLATE_INDEX" val="19882022"/>
  <p:tag name="KSO_WM_TAG_VERSION" val="2.0"/>
  <p:tag name="KSO_WM_DIAGRAM_GROUP_CODE" val="l1-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2_1"/>
  <p:tag name="KSO_WM_UNIT_ID" val="diagram19882022_5*l_h_i*1_2_1"/>
  <p:tag name="KSO_WM_TEMPLATE_INDEX" val="19882022"/>
  <p:tag name="KSO_WM_TAG_VERSION" val="2.0"/>
  <p:tag name="KSO_WM_DIAGRAM_GROUP_CODE" val="l1-1"/>
  <p:tag name="KSO_WM_UNIT_SUBTYPE" val="d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2_2"/>
  <p:tag name="KSO_WM_UNIT_ID" val="diagram19882022_5*l_h_i*1_2_2"/>
  <p:tag name="KSO_WM_TEMPLATE_INDEX" val="19882022"/>
  <p:tag name="KSO_WM_TAG_VERSION" val="2.0"/>
  <p:tag name="KSO_WM_DIAGRAM_GROUP_CODE" val="l1-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1_1"/>
  <p:tag name="KSO_WM_UNIT_ID" val="diagram19882022_5*l_h_i*1_1_1"/>
  <p:tag name="KSO_WM_TEMPLATE_INDEX" val="19882022"/>
  <p:tag name="KSO_WM_TAG_VERSION" val="2.0"/>
  <p:tag name="KSO_WM_DIAGRAM_GROUP_CODE" val="l1-1"/>
  <p:tag name="KSO_WM_UNIT_SUBTYPE" val="d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1_2"/>
  <p:tag name="KSO_WM_UNIT_ID" val="diagram19882022_5*l_h_i*1_1_2"/>
  <p:tag name="KSO_WM_TEMPLATE_INDEX" val="19882022"/>
  <p:tag name="KSO_WM_TAG_VERSION" val="2.0"/>
  <p:tag name="KSO_WM_DIAGRAM_GROUP_CODE" val="l1-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9*21"/>
  <p:tag name="TABLE_ENDDRAG_RECT" val="33*335*399*21"/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1_1"/>
  <p:tag name="KSO_WM_UNIT_ID" val="diagram19882022_5*l_h_a*1_1_1"/>
  <p:tag name="KSO_WM_TEMPLATE_INDEX" val="19882022"/>
  <p:tag name="KSO_WM_TAG_VERSION" val="2.0"/>
  <p:tag name="KSO_WM_DIAGRAM_GROUP_CODE" val="l1-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2_1"/>
  <p:tag name="KSO_WM_UNIT_ID" val="diagram19882022_5*l_h_a*1_2_1"/>
  <p:tag name="KSO_WM_TEMPLATE_INDEX" val="19882022"/>
  <p:tag name="KSO_WM_TAG_VERSION" val="2.0"/>
  <p:tag name="KSO_WM_DIAGRAM_GROUP_CODE" val="l1-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3_1"/>
  <p:tag name="KSO_WM_UNIT_ID" val="diagram19882022_5*l_h_a*1_3_1"/>
  <p:tag name="KSO_WM_TEMPLATE_INDEX" val="19882022"/>
  <p:tag name="KSO_WM_TAG_VERSION" val="2.0"/>
  <p:tag name="KSO_WM_DIAGRAM_GROUP_CODE" val="l1-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3_1"/>
  <p:tag name="KSO_WM_UNIT_ID" val="diagram19882022_5*l_h_i*1_3_1"/>
  <p:tag name="KSO_WM_TEMPLATE_INDEX" val="19882022"/>
  <p:tag name="KSO_WM_TAG_VERSION" val="2.0"/>
  <p:tag name="KSO_WM_DIAGRAM_GROUP_CODE" val="l1-1"/>
  <p:tag name="KSO_WM_UNIT_SUBTYPE" val="d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3_2"/>
  <p:tag name="KSO_WM_UNIT_ID" val="diagram19882022_5*l_h_i*1_3_2"/>
  <p:tag name="KSO_WM_TEMPLATE_INDEX" val="19882022"/>
  <p:tag name="KSO_WM_TAG_VERSION" val="2.0"/>
  <p:tag name="KSO_WM_DIAGRAM_GROUP_CODE" val="l1-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2_1"/>
  <p:tag name="KSO_WM_UNIT_ID" val="diagram19882022_5*l_h_i*1_2_1"/>
  <p:tag name="KSO_WM_TEMPLATE_INDEX" val="19882022"/>
  <p:tag name="KSO_WM_TAG_VERSION" val="2.0"/>
  <p:tag name="KSO_WM_DIAGRAM_GROUP_CODE" val="l1-1"/>
  <p:tag name="KSO_WM_UNIT_SUBTYPE" val="d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2_2"/>
  <p:tag name="KSO_WM_UNIT_ID" val="diagram19882022_5*l_h_i*1_2_2"/>
  <p:tag name="KSO_WM_TEMPLATE_INDEX" val="19882022"/>
  <p:tag name="KSO_WM_TAG_VERSION" val="2.0"/>
  <p:tag name="KSO_WM_DIAGRAM_GROUP_CODE" val="l1-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1_1"/>
  <p:tag name="KSO_WM_UNIT_ID" val="diagram19882022_5*l_h_i*1_1_1"/>
  <p:tag name="KSO_WM_TEMPLATE_INDEX" val="19882022"/>
  <p:tag name="KSO_WM_TAG_VERSION" val="2.0"/>
  <p:tag name="KSO_WM_DIAGRAM_GROUP_CODE" val="l1-1"/>
  <p:tag name="KSO_WM_UNIT_SUBTYPE" val="d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1_2"/>
  <p:tag name="KSO_WM_UNIT_ID" val="diagram19882022_5*l_h_i*1_1_2"/>
  <p:tag name="KSO_WM_TEMPLATE_INDEX" val="19882022"/>
  <p:tag name="KSO_WM_TAG_VERSION" val="2.0"/>
  <p:tag name="KSO_WM_DIAGRAM_GROUP_CODE" val="l1-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2_1"/>
  <p:tag name="KSO_WM_UNIT_ID" val="diagram19882022_5*l_h_a*1_2_1"/>
  <p:tag name="KSO_WM_TEMPLATE_INDEX" val="19882022"/>
  <p:tag name="KSO_WM_TAG_VERSION" val="2.0"/>
  <p:tag name="KSO_WM_DIAGRAM_GROUP_CODE" val="l1-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6135.952755905511,&quot;width&quot;:10459.732283464567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6135.952755905511,&quot;width&quot;:10459.732283464567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1_1"/>
  <p:tag name="KSO_WM_UNIT_ID" val="diagram19882022_5*l_h_a*1_1_1"/>
  <p:tag name="KSO_WM_TEMPLATE_INDEX" val="19882022"/>
  <p:tag name="KSO_WM_TAG_VERSION" val="2.0"/>
  <p:tag name="KSO_WM_DIAGRAM_GROUP_CODE" val="l1-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2_1"/>
  <p:tag name="KSO_WM_UNIT_ID" val="diagram19882022_5*l_h_a*1_2_1"/>
  <p:tag name="KSO_WM_TEMPLATE_INDEX" val="19882022"/>
  <p:tag name="KSO_WM_TAG_VERSION" val="2.0"/>
  <p:tag name="KSO_WM_DIAGRAM_GROUP_CODE" val="l1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3_1"/>
  <p:tag name="KSO_WM_UNIT_ID" val="diagram19882022_5*l_h_a*1_3_1"/>
  <p:tag name="KSO_WM_TEMPLATE_INDEX" val="19882022"/>
  <p:tag name="KSO_WM_TAG_VERSION" val="2.0"/>
  <p:tag name="KSO_WM_DIAGRAM_GROUP_CODE" val="l1-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3_1"/>
  <p:tag name="KSO_WM_UNIT_ID" val="diagram19882022_5*l_h_a*1_3_1"/>
  <p:tag name="KSO_WM_TEMPLATE_INDEX" val="19882022"/>
  <p:tag name="KSO_WM_TAG_VERSION" val="2.0"/>
  <p:tag name="KSO_WM_DIAGRAM_GROUP_CODE" val="l1-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3_1"/>
  <p:tag name="KSO_WM_UNIT_ID" val="diagram19882022_5*l_h_i*1_3_1"/>
  <p:tag name="KSO_WM_TEMPLATE_INDEX" val="19882022"/>
  <p:tag name="KSO_WM_TAG_VERSION" val="2.0"/>
  <p:tag name="KSO_WM_DIAGRAM_GROUP_CODE" val="l1-1"/>
  <p:tag name="KSO_WM_UNIT_SUBTYPE" val="d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3_2"/>
  <p:tag name="KSO_WM_UNIT_ID" val="diagram19882022_5*l_h_i*1_3_2"/>
  <p:tag name="KSO_WM_TEMPLATE_INDEX" val="19882022"/>
  <p:tag name="KSO_WM_TAG_VERSION" val="2.0"/>
  <p:tag name="KSO_WM_DIAGRAM_GROUP_CODE" val="l1-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2_1"/>
  <p:tag name="KSO_WM_UNIT_ID" val="diagram19882022_5*l_h_i*1_2_1"/>
  <p:tag name="KSO_WM_TEMPLATE_INDEX" val="19882022"/>
  <p:tag name="KSO_WM_TAG_VERSION" val="2.0"/>
  <p:tag name="KSO_WM_DIAGRAM_GROUP_CODE" val="l1-1"/>
  <p:tag name="KSO_WM_UNIT_SUBTYPE" val="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2_2"/>
  <p:tag name="KSO_WM_UNIT_ID" val="diagram19882022_5*l_h_i*1_2_2"/>
  <p:tag name="KSO_WM_TEMPLATE_INDEX" val="19882022"/>
  <p:tag name="KSO_WM_TAG_VERSION" val="2.0"/>
  <p:tag name="KSO_WM_DIAGRAM_GROUP_CODE" val="l1-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1_1"/>
  <p:tag name="KSO_WM_UNIT_ID" val="diagram19882022_5*l_h_i*1_1_1"/>
  <p:tag name="KSO_WM_TEMPLATE_INDEX" val="19882022"/>
  <p:tag name="KSO_WM_TAG_VERSION" val="2.0"/>
  <p:tag name="KSO_WM_DIAGRAM_GROUP_CODE" val="l1-1"/>
  <p:tag name="KSO_WM_UNIT_SUBTYPE" val="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1_2"/>
  <p:tag name="KSO_WM_UNIT_ID" val="diagram19882022_5*l_h_i*1_1_2"/>
  <p:tag name="KSO_WM_TEMPLATE_INDEX" val="19882022"/>
  <p:tag name="KSO_WM_TAG_VERSION" val="2.0"/>
  <p:tag name="KSO_WM_DIAGRAM_GROUP_CODE" val="l1-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9*21"/>
  <p:tag name="TABLE_ENDDRAG_RECT" val="33*335*399*21"/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9*21"/>
  <p:tag name="TABLE_ENDDRAG_RECT" val="33*335*399*21"/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9*21"/>
  <p:tag name="TABLE_ENDDRAG_RECT" val="33*335*399*21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2036</Words>
  <Application>Microsoft Office PowerPoint</Application>
  <PresentationFormat>宽屏</PresentationFormat>
  <Paragraphs>461</Paragraphs>
  <Slides>34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34</vt:i4>
      </vt:variant>
    </vt:vector>
  </HeadingPairs>
  <TitlesOfParts>
    <vt:vector size="58" baseType="lpstr">
      <vt:lpstr>华文楷体</vt:lpstr>
      <vt:lpstr>Century Gothic</vt:lpstr>
      <vt:lpstr>等线</vt:lpstr>
      <vt:lpstr>微软雅黑</vt:lpstr>
      <vt:lpstr>楷体</vt:lpstr>
      <vt:lpstr>Segoe UI</vt:lpstr>
      <vt:lpstr>Arial</vt:lpstr>
      <vt:lpstr>Söhne</vt:lpstr>
      <vt:lpstr>思源黑体 Heavy</vt:lpstr>
      <vt:lpstr>Calibri</vt:lpstr>
      <vt:lpstr>Segoe UI Light</vt:lpstr>
      <vt:lpstr>Office 主题​​</vt:lpstr>
      <vt:lpstr>1_OfficePLUS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超低功耗SDR中LoRa Mac层设计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功能1：普通消息收发</vt:lpstr>
      <vt:lpstr>PowerPoint 演示文稿</vt:lpstr>
      <vt:lpstr>PowerPoint 演示文稿</vt:lpstr>
      <vt:lpstr>PowerPoint 演示文稿</vt:lpstr>
      <vt:lpstr>PowerPoint 演示文稿</vt:lpstr>
      <vt:lpstr>功能2：结束配置</vt:lpstr>
      <vt:lpstr>PowerPoint 演示文稿</vt:lpstr>
      <vt:lpstr>功能3：广播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StackOverflow</dc:creator>
  <cp:lastModifiedBy>St Feng</cp:lastModifiedBy>
  <cp:revision>215</cp:revision>
  <dcterms:created xsi:type="dcterms:W3CDTF">2019-01-23T14:14:00Z</dcterms:created>
  <dcterms:modified xsi:type="dcterms:W3CDTF">2023-05-14T10:05:39Z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A3EBD3894F9D4B8381A89DE835510428</vt:lpwstr>
  </property>
  <property fmtid="{D5CDD505-2E9C-101B-9397-08002B2CF9AE}" pid="12" name="KSOProductBuildVer">
    <vt:lpwstr>2052-11.1.0.13703</vt:lpwstr>
  </property>
</Properties>
</file>